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7199313" cy="719931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libri Light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3282"/>
    <a:srgbClr val="58C8E3"/>
    <a:srgbClr val="00CC66"/>
    <a:srgbClr val="CCFFFF"/>
    <a:srgbClr val="0086DF"/>
    <a:srgbClr val="FFA0C4"/>
    <a:srgbClr val="FA3C4D"/>
    <a:srgbClr val="14AF76"/>
    <a:srgbClr val="F2E4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28"/>
  </p:normalViewPr>
  <p:slideViewPr>
    <p:cSldViewPr snapToGrid="0" snapToObjects="1">
      <p:cViewPr varScale="1">
        <p:scale>
          <a:sx n="78" d="100"/>
          <a:sy n="78" d="100"/>
        </p:scale>
        <p:origin x="-2148" y="-102"/>
      </p:cViewPr>
      <p:guideLst>
        <p:guide orient="horz" pos="2267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60FADD9-418A-6079-A550-C470F60BCFFF}"/>
              </a:ext>
            </a:extLst>
          </p:cNvPr>
          <p:cNvSpPr/>
          <p:nvPr/>
        </p:nvSpPr>
        <p:spPr>
          <a:xfrm>
            <a:off x="751921" y="225786"/>
            <a:ext cx="4454063" cy="554502"/>
          </a:xfrm>
          <a:prstGeom prst="rect">
            <a:avLst/>
          </a:prstGeom>
          <a:solidFill>
            <a:srgbClr val="008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1920" y="29145"/>
            <a:ext cx="5746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/>
              </a:rPr>
              <a:t>     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"/>
              </a:rPr>
              <a:t>        Рекомендации старшей медсестры 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"/>
              </a:rPr>
              <a:t>     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0" y="-3121"/>
            <a:ext cx="1139765" cy="1210962"/>
            <a:chOff x="596730" y="5810250"/>
            <a:chExt cx="1773327" cy="1754949"/>
          </a:xfrm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4DE8A6C7-5AFE-42A6-9934-E250640313D4}"/>
                </a:ext>
              </a:extLst>
            </p:cNvPr>
            <p:cNvSpPr/>
            <p:nvPr/>
          </p:nvSpPr>
          <p:spPr>
            <a:xfrm>
              <a:off x="596730" y="5810250"/>
              <a:ext cx="1773327" cy="17549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C:\Users\user1\Desktop\Госпаблики\Гербы\Гербы\Городские округа\mtsensk_city_coa pn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4310" y="6141986"/>
              <a:ext cx="1188622" cy="1188622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2313834" y="1840992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133282"/>
                </a:solidFill>
              </a:rPr>
              <a:t>ГРИПП</a:t>
            </a:r>
            <a:endParaRPr lang="ru-RU" sz="5400" dirty="0">
              <a:solidFill>
                <a:srgbClr val="13328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040" y="3182112"/>
            <a:ext cx="6581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Как защитить себя и других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31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\Desktop\Новая папка\Как защитить себя от гриппа —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75" y="411892"/>
            <a:ext cx="2377111" cy="2474645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89175" y="1182624"/>
            <a:ext cx="3327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Прикрывайте рот и нос,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когда кашляете или чихаете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user1\Desktop\Новая папка\Как защитить себя от гриппа — копия (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4399" y="3675825"/>
            <a:ext cx="2376000" cy="2430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9600" y="4413504"/>
            <a:ext cx="3364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Незамедлительно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выбрасывайте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использованные салфетки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Новая папка\Как защитить себя от гриппа — копия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41" y="430835"/>
            <a:ext cx="2376000" cy="2534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74848" y="1365504"/>
            <a:ext cx="3277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Не трогайте глаза, нос и рот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немытыми руками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user1\Desktop\Новая папка\Как защитить себя от гриппа — копия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687" y="3922714"/>
            <a:ext cx="2376000" cy="2442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26300" y="4421688"/>
            <a:ext cx="45672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Регулярно мойте руки с мылом.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Если нет возможности воспользоваться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мылом и водой,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держите при себе влажные салфетки 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и антисептики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\Desktop\Новая папка\Как защитить себя от гриппа — копия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09" y="975360"/>
            <a:ext cx="2376000" cy="2470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74209" y="1681085"/>
            <a:ext cx="4069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Избегайте объятий, рукопожатий и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поцелуев при встрече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user1\Desktop\Новая папка\Как защитить себя от гриппа — копия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400" y="3913632"/>
            <a:ext cx="2376000" cy="2353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7208" y="4498848"/>
            <a:ext cx="3980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133282"/>
                </a:solidFill>
              </a:rPr>
              <a:t>Если у Вас симптомы гриппа, </a:t>
            </a:r>
          </a:p>
          <a:p>
            <a:pPr algn="r"/>
            <a:r>
              <a:rPr lang="ru-RU" sz="2000" dirty="0" smtClean="0">
                <a:solidFill>
                  <a:srgbClr val="133282"/>
                </a:solidFill>
              </a:rPr>
              <a:t>не приближайтесь к окружающим </a:t>
            </a:r>
          </a:p>
          <a:p>
            <a:pPr algn="r"/>
            <a:r>
              <a:rPr lang="ru-RU" sz="2000" dirty="0" smtClean="0">
                <a:solidFill>
                  <a:srgbClr val="133282"/>
                </a:solidFill>
              </a:rPr>
              <a:t>более, чем на 1 метр </a:t>
            </a:r>
            <a:endParaRPr lang="ru-RU" sz="2000" dirty="0">
              <a:solidFill>
                <a:srgbClr val="13328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Desktop\Новая папка\Как защитить себя от гриппа — копия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192" y="789140"/>
            <a:ext cx="2376000" cy="2505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65192" y="1315233"/>
            <a:ext cx="4065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Если у Вас симптомы гриппа, </a:t>
            </a:r>
          </a:p>
          <a:p>
            <a:r>
              <a:rPr lang="ru-RU" sz="2000" dirty="0" smtClean="0"/>
              <a:t>оставайтесь дома, </a:t>
            </a:r>
          </a:p>
          <a:p>
            <a:r>
              <a:rPr lang="ru-RU" sz="2000" dirty="0" smtClean="0"/>
              <a:t>не выходите на улицу, </a:t>
            </a:r>
          </a:p>
          <a:p>
            <a:r>
              <a:rPr lang="ru-RU" sz="2000" dirty="0" smtClean="0"/>
              <a:t>не посещайте общественные места</a:t>
            </a:r>
            <a:endParaRPr lang="ru-RU" sz="2000" dirty="0"/>
          </a:p>
        </p:txBody>
      </p:sp>
      <p:pic>
        <p:nvPicPr>
          <p:cNvPr id="4099" name="Picture 3" descr="C:\Users\user1\Desktop\Новая папка\Как защитить себя от гриппа — копия (5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920" y="3974834"/>
            <a:ext cx="2376000" cy="2189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0508" y="4640365"/>
            <a:ext cx="3704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133282"/>
                </a:solidFill>
              </a:rPr>
              <a:t>Если у Вас симптомы гриппа, </a:t>
            </a:r>
          </a:p>
          <a:p>
            <a:pPr algn="r"/>
            <a:r>
              <a:rPr lang="ru-RU" sz="2000" dirty="0" smtClean="0">
                <a:solidFill>
                  <a:srgbClr val="133282"/>
                </a:solidFill>
              </a:rPr>
              <a:t>не занимайтесь самолечением, </a:t>
            </a:r>
          </a:p>
          <a:p>
            <a:pPr algn="r"/>
            <a:r>
              <a:rPr lang="ru-RU" sz="2000" dirty="0" smtClean="0">
                <a:solidFill>
                  <a:srgbClr val="133282"/>
                </a:solidFill>
              </a:rPr>
              <a:t>немедленно обратитесь к врачу</a:t>
            </a:r>
            <a:endParaRPr lang="ru-RU" sz="2000" dirty="0">
              <a:solidFill>
                <a:srgbClr val="13328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5573" y="865632"/>
            <a:ext cx="67014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Бытовые условия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избегать чрезмерной жары в помещениях: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оптимальной является температура 18-22 градуса;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поддерживать влажность на уровне 40-60%;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регулярно проветривать помещения для доступа свежего воздуха.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Если дома кто-то заболел, ежедневная влажная уборка, а также обработка антисептиком дверных ручек, мест общего пользования и т.п.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34842" y="200416"/>
            <a:ext cx="671710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Питание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Правильно подобранный рацион поможет укрепить защитные силы организма.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Сладкие блюда, консервы, копчености, а также продукты с большим количеством добавок лучше минимизировать.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 отдавать предпочтение сезонным овощам и фруктам, качественному мясу и рыбе.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Меню должно быть разнообразным и, безусловно, приятным для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Соблюдать водный режим. Здоровому ребенку старше 2 лет требуется выпивать не менее 1 литра жидкости в день, причем значительную часть этого объема должна составлять чистая вода.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 время болезни это количество должно быть увеличено, чтобы не допустить обезвоживания.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0521" y="601249"/>
            <a:ext cx="67264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Гигиенические мероприятия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это первое, что приходит в голову, когда мы задумываемся о профилактике ОРВИ.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мыть руки после прихода с улицы, после посещения туалета и перед едой;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альтернативой может стать использование антисептика;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промывать нос физиологическим раствором после посещения общественных мест;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период эпидемии носить одноразовую маску в местах с большим количеством людей;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трогать лицо, рот, нос, глаза грязными руками.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8223" y="231648"/>
            <a:ext cx="6683721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Режим дня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Равномерный ритм повседневной жизни снижает уровень стресса и повышает сопротивляемость организма инфекциям: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полноценный ночной сон, соответствующий возрастной норме (для подростка и взрослого – не менее 8 часов);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регулярные прогулки на свежем воздухе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идеале нужно гулять в любую погоду, за исключением запредельного мороза или жары);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этом необходимо одеваться по погоде, не забывать про головной убор в солнечную погоду, а в период эпидемий избегать мест большим количеством людей;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физическая нагрузка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 идеале она должна быть ежедневной, посильной и не чрезмерной);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можно сочетать занятия спортом с прогулками на воздухе.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</TotalTime>
  <Words>297</Words>
  <Application>Microsoft Office PowerPoint</Application>
  <PresentationFormat>Произвольный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</vt:lpstr>
      <vt:lpstr>Times New Roman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user1</cp:lastModifiedBy>
  <cp:revision>126</cp:revision>
  <dcterms:created xsi:type="dcterms:W3CDTF">2022-06-02T07:13:40Z</dcterms:created>
  <dcterms:modified xsi:type="dcterms:W3CDTF">2024-11-08T13:39:08Z</dcterms:modified>
</cp:coreProperties>
</file>