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handoutMasterIdLst>
    <p:handoutMasterId r:id="rId13"/>
  </p:handoutMasterIdLst>
  <p:sldIdLst>
    <p:sldId id="256" r:id="rId2"/>
    <p:sldId id="258" r:id="rId3"/>
    <p:sldId id="264" r:id="rId4"/>
    <p:sldId id="265" r:id="rId5"/>
    <p:sldId id="266" r:id="rId6"/>
    <p:sldId id="267" r:id="rId7"/>
    <p:sldId id="259" r:id="rId8"/>
    <p:sldId id="262" r:id="rId9"/>
    <p:sldId id="260" r:id="rId10"/>
    <p:sldId id="263" r:id="rId11"/>
    <p:sldId id="261"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B6CEC4-88E6-4590-AABB-D88E80F5E49A}" type="datetimeFigureOut">
              <a:rPr lang="ru-RU" smtClean="0"/>
              <a:t>07.01.2023</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4F2F19-552C-48DD-9038-31EF4A487A61}" type="slidenum">
              <a:rPr lang="ru-RU" smtClean="0"/>
              <a:t>‹#›</a:t>
            </a:fld>
            <a:endParaRPr lang="ru-RU"/>
          </a:p>
        </p:txBody>
      </p:sp>
    </p:spTree>
    <p:extLst>
      <p:ext uri="{BB962C8B-B14F-4D97-AF65-F5344CB8AC3E}">
        <p14:creationId xmlns:p14="http://schemas.microsoft.com/office/powerpoint/2010/main" val="29393806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199627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0098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024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164925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3372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1067058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013625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29776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338294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B8D0713-470C-49FF-9534-D3C688249F04}" type="datetimeFigureOut">
              <a:rPr lang="ru-RU" smtClean="0"/>
              <a:t>07.01.2023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222927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B8D0713-470C-49FF-9534-D3C688249F04}" type="datetimeFigureOut">
              <a:rPr lang="ru-RU" smtClean="0"/>
              <a:t>07.01.2023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312391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B8D0713-470C-49FF-9534-D3C688249F04}" type="datetimeFigureOut">
              <a:rPr lang="ru-RU" smtClean="0"/>
              <a:t>07.01.2023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409190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B8D0713-470C-49FF-9534-D3C688249F04}" type="datetimeFigureOut">
              <a:rPr lang="ru-RU" smtClean="0"/>
              <a:t>07.01.2023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25692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D0713-470C-49FF-9534-D3C688249F04}" type="datetimeFigureOut">
              <a:rPr lang="ru-RU" smtClean="0"/>
              <a:t>07.01.2023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410094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B8D0713-470C-49FF-9534-D3C688249F04}" type="datetimeFigureOut">
              <a:rPr lang="ru-RU" smtClean="0"/>
              <a:t>07.01.2023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93F91-F52C-4D6D-9C06-5C8F894078A0}" type="slidenum">
              <a:rPr lang="ru-RU" smtClean="0"/>
              <a:t>‹#›</a:t>
            </a:fld>
            <a:endParaRPr lang="ru-RU"/>
          </a:p>
        </p:txBody>
      </p:sp>
    </p:spTree>
    <p:extLst>
      <p:ext uri="{BB962C8B-B14F-4D97-AF65-F5344CB8AC3E}">
        <p14:creationId xmlns:p14="http://schemas.microsoft.com/office/powerpoint/2010/main" val="295691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93F91-F52C-4D6D-9C06-5C8F894078A0}" type="slidenum">
              <a:rPr lang="ru-RU" smtClean="0"/>
              <a:t>‹#›</a:t>
            </a:fld>
            <a:endParaRPr lang="ru-RU"/>
          </a:p>
        </p:txBody>
      </p:sp>
      <p:sp>
        <p:nvSpPr>
          <p:cNvPr id="5" name="Date Placeholder 4"/>
          <p:cNvSpPr>
            <a:spLocks noGrp="1"/>
          </p:cNvSpPr>
          <p:nvPr>
            <p:ph type="dt" sz="half" idx="10"/>
          </p:nvPr>
        </p:nvSpPr>
        <p:spPr/>
        <p:txBody>
          <a:bodyPr/>
          <a:lstStyle/>
          <a:p>
            <a:fld id="{CB8D0713-470C-49FF-9534-D3C688249F04}" type="datetimeFigureOut">
              <a:rPr lang="ru-RU" smtClean="0"/>
              <a:t>07.01.2023</a:t>
            </a:fld>
            <a:endParaRPr lang="ru-RU"/>
          </a:p>
        </p:txBody>
      </p:sp>
    </p:spTree>
    <p:extLst>
      <p:ext uri="{BB962C8B-B14F-4D97-AF65-F5344CB8AC3E}">
        <p14:creationId xmlns:p14="http://schemas.microsoft.com/office/powerpoint/2010/main" val="157732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8D0713-470C-49FF-9534-D3C688249F04}" type="datetimeFigureOut">
              <a:rPr lang="ru-RU" smtClean="0"/>
              <a:t>07.01.2023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E93F91-F52C-4D6D-9C06-5C8F894078A0}" type="slidenum">
              <a:rPr lang="ru-RU" smtClean="0"/>
              <a:t>‹#›</a:t>
            </a:fld>
            <a:endParaRPr lang="ru-RU"/>
          </a:p>
        </p:txBody>
      </p:sp>
    </p:spTree>
    <p:extLst>
      <p:ext uri="{BB962C8B-B14F-4D97-AF65-F5344CB8AC3E}">
        <p14:creationId xmlns:p14="http://schemas.microsoft.com/office/powerpoint/2010/main" val="389395001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69459" y="2519716"/>
            <a:ext cx="6096000" cy="1754326"/>
          </a:xfrm>
          <a:prstGeom prst="rect">
            <a:avLst/>
          </a:prstGeom>
        </p:spPr>
        <p:txBody>
          <a:bodyPr>
            <a:spAutoFit/>
          </a:bodyPr>
          <a:lstStyle/>
          <a:p>
            <a:pPr algn="ctr"/>
            <a:r>
              <a:rPr lang="ru-RU" sz="3600" b="1" i="1" dirty="0" smtClean="0">
                <a:solidFill>
                  <a:srgbClr val="FF0000"/>
                </a:solidFill>
                <a:latin typeface="Times New Roman" panose="02020603050405020304" pitchFamily="18" charset="0"/>
                <a:cs typeface="Times New Roman" panose="02020603050405020304" pitchFamily="18" charset="0"/>
              </a:rPr>
              <a:t>Стресс</a:t>
            </a:r>
          </a:p>
          <a:p>
            <a:pPr algn="ctr"/>
            <a:r>
              <a:rPr lang="ru-RU" sz="3600" b="1" i="1" dirty="0" smtClean="0">
                <a:solidFill>
                  <a:srgbClr val="FF0000"/>
                </a:solidFill>
                <a:latin typeface="Times New Roman" panose="02020603050405020304" pitchFamily="18" charset="0"/>
                <a:cs typeface="Times New Roman" panose="02020603050405020304" pitchFamily="18" charset="0"/>
              </a:rPr>
              <a:t>и стрессоустойчивость</a:t>
            </a:r>
            <a:endParaRPr lang="en-US" sz="3600" b="1" i="1" dirty="0" smtClean="0">
              <a:solidFill>
                <a:srgbClr val="FF0000"/>
              </a:solidFill>
              <a:latin typeface="Times New Roman" panose="02020603050405020304" pitchFamily="18" charset="0"/>
              <a:cs typeface="Times New Roman" panose="02020603050405020304" pitchFamily="18" charset="0"/>
            </a:endParaRPr>
          </a:p>
          <a:p>
            <a:pPr algn="ctr"/>
            <a:r>
              <a:rPr lang="en-US" sz="3600" b="1" i="1" dirty="0" smtClean="0">
                <a:solidFill>
                  <a:srgbClr val="FF0000"/>
                </a:solidFill>
                <a:latin typeface="Times New Roman" panose="02020603050405020304" pitchFamily="18" charset="0"/>
                <a:cs typeface="Times New Roman" panose="02020603050405020304" pitchFamily="18" charset="0"/>
              </a:rPr>
              <a:t>(</a:t>
            </a:r>
            <a:r>
              <a:rPr lang="ru-RU" sz="2800" b="1" i="1" dirty="0" smtClean="0">
                <a:solidFill>
                  <a:srgbClr val="FF0000"/>
                </a:solidFill>
                <a:latin typeface="Times New Roman" panose="02020603050405020304" pitchFamily="18" charset="0"/>
                <a:cs typeface="Times New Roman" panose="02020603050405020304" pitchFamily="18" charset="0"/>
              </a:rPr>
              <a:t>поможем себе сами</a:t>
            </a:r>
            <a:r>
              <a:rPr lang="ru-RU" sz="3600" b="1" i="1" dirty="0" smtClean="0">
                <a:solidFill>
                  <a:srgbClr val="FF0000"/>
                </a:solidFill>
                <a:latin typeface="Times New Roman" panose="02020603050405020304" pitchFamily="18" charset="0"/>
                <a:cs typeface="Times New Roman" panose="02020603050405020304" pitchFamily="18" charset="0"/>
              </a:rPr>
              <a:t>)</a:t>
            </a:r>
            <a:endParaRPr lang="ru-RU" sz="3600" b="1" i="1" dirty="0">
              <a:solidFill>
                <a:srgbClr val="FF0000"/>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586596" y="537209"/>
            <a:ext cx="3531783" cy="1605356"/>
          </a:xfrm>
          <a:prstGeom prst="rect">
            <a:avLst/>
          </a:prstGeom>
        </p:spPr>
      </p:pic>
      <p:sp>
        <p:nvSpPr>
          <p:cNvPr id="7" name="Прямоугольник 6"/>
          <p:cNvSpPr/>
          <p:nvPr/>
        </p:nvSpPr>
        <p:spPr>
          <a:xfrm>
            <a:off x="3442447" y="527801"/>
            <a:ext cx="6096000" cy="738664"/>
          </a:xfrm>
          <a:prstGeom prst="rect">
            <a:avLst/>
          </a:prstGeom>
        </p:spPr>
        <p:txBody>
          <a:bodyPr>
            <a:spAutoFit/>
          </a:bodyPr>
          <a:lstStyle/>
          <a:p>
            <a:pPr algn="r"/>
            <a:r>
              <a:rPr lang="ru-RU" sz="1400" dirty="0" smtClean="0">
                <a:solidFill>
                  <a:schemeClr val="accent2">
                    <a:lumMod val="75000"/>
                  </a:schemeClr>
                </a:solidFill>
              </a:rPr>
              <a:t>СТРЕСС — ЭТО НЕ ТО, ЧТО С НАМИ ПРОИЗОШЛО, </a:t>
            </a:r>
          </a:p>
          <a:p>
            <a:pPr algn="r"/>
            <a:r>
              <a:rPr lang="ru-RU" sz="1400" dirty="0" smtClean="0">
                <a:solidFill>
                  <a:schemeClr val="accent2">
                    <a:lumMod val="75000"/>
                  </a:schemeClr>
                </a:solidFill>
              </a:rPr>
              <a:t>А ТО, КАК МЫ ЭТО ВОСПРИНИМАЕМ.</a:t>
            </a:r>
          </a:p>
          <a:p>
            <a:pPr algn="r"/>
            <a:r>
              <a:rPr lang="ru-RU" sz="1400" dirty="0" smtClean="0">
                <a:solidFill>
                  <a:schemeClr val="accent2">
                    <a:lumMod val="75000"/>
                  </a:schemeClr>
                </a:solidFill>
              </a:rPr>
              <a:t>Ж. СИЛЬЕ (ФИЗИОЛОГ) </a:t>
            </a:r>
            <a:endParaRPr lang="ru-RU" sz="1400" dirty="0">
              <a:solidFill>
                <a:schemeClr val="accent2">
                  <a:lumMod val="75000"/>
                </a:schemeClr>
              </a:solidFill>
            </a:endParaRPr>
          </a:p>
        </p:txBody>
      </p:sp>
      <p:pic>
        <p:nvPicPr>
          <p:cNvPr id="8" name="Рисунок 7"/>
          <p:cNvPicPr>
            <a:picLocks noChangeAspect="1"/>
          </p:cNvPicPr>
          <p:nvPr/>
        </p:nvPicPr>
        <p:blipFill>
          <a:blip r:embed="rId3"/>
          <a:stretch>
            <a:fillRect/>
          </a:stretch>
        </p:blipFill>
        <p:spPr>
          <a:xfrm>
            <a:off x="6884942" y="4314792"/>
            <a:ext cx="3029975" cy="2298391"/>
          </a:xfrm>
          <a:prstGeom prst="rect">
            <a:avLst/>
          </a:prstGeom>
        </p:spPr>
      </p:pic>
      <p:sp>
        <p:nvSpPr>
          <p:cNvPr id="2" name="TextBox 1"/>
          <p:cNvSpPr txBox="1"/>
          <p:nvPr/>
        </p:nvSpPr>
        <p:spPr>
          <a:xfrm>
            <a:off x="448236" y="5983940"/>
            <a:ext cx="3281989" cy="738664"/>
          </a:xfrm>
          <a:prstGeom prst="rect">
            <a:avLst/>
          </a:prstGeom>
          <a:noFill/>
        </p:spPr>
        <p:txBody>
          <a:bodyPr wrap="none" rtlCol="0">
            <a:spAutoFit/>
          </a:bodyPr>
          <a:lstStyle/>
          <a:p>
            <a:r>
              <a:rPr lang="ru-RU" sz="1400" dirty="0" smtClean="0">
                <a:solidFill>
                  <a:srgbClr val="0070C0"/>
                </a:solidFill>
                <a:latin typeface="Times New Roman" panose="02020603050405020304" pitchFamily="18" charset="0"/>
                <a:cs typeface="Times New Roman" panose="02020603050405020304" pitchFamily="18" charset="0"/>
              </a:rPr>
              <a:t>Педагог-психолог </a:t>
            </a:r>
          </a:p>
          <a:p>
            <a:r>
              <a:rPr lang="ru-RU" sz="1400" dirty="0" smtClean="0">
                <a:solidFill>
                  <a:srgbClr val="0070C0"/>
                </a:solidFill>
                <a:latin typeface="Times New Roman" panose="02020603050405020304" pitchFamily="18" charset="0"/>
                <a:cs typeface="Times New Roman" panose="02020603050405020304" pitchFamily="18" charset="0"/>
              </a:rPr>
              <a:t>МБДОУ г. Мценска «Детский сад № 15»</a:t>
            </a:r>
          </a:p>
          <a:p>
            <a:r>
              <a:rPr lang="ru-RU" sz="1400" dirty="0" smtClean="0">
                <a:solidFill>
                  <a:srgbClr val="0070C0"/>
                </a:solidFill>
                <a:latin typeface="Times New Roman" panose="02020603050405020304" pitchFamily="18" charset="0"/>
                <a:cs typeface="Times New Roman" panose="02020603050405020304" pitchFamily="18" charset="0"/>
              </a:rPr>
              <a:t>Четвертухина М.В.</a:t>
            </a:r>
            <a:endParaRPr lang="ru-RU" sz="1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38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3782"/>
            <a:ext cx="11259671" cy="6324808"/>
          </a:xfrm>
          <a:prstGeom prst="rect">
            <a:avLst/>
          </a:prstGeom>
        </p:spPr>
        <p:txBody>
          <a:bodyPr wrap="square">
            <a:spAutoFit/>
          </a:bodyPr>
          <a:lstStyle/>
          <a:p>
            <a:pPr>
              <a:lnSpc>
                <a:spcPct val="150000"/>
              </a:lnSpc>
            </a:pPr>
            <a:r>
              <a:rPr lang="ru-RU" dirty="0" smtClean="0">
                <a:solidFill>
                  <a:srgbClr val="FF0000"/>
                </a:solidFill>
                <a:latin typeface="Times New Roman" panose="02020603050405020304" pitchFamily="18" charset="0"/>
                <a:cs typeface="Times New Roman" panose="02020603050405020304" pitchFamily="18" charset="0"/>
              </a:rPr>
              <a:t>Если стресс застал вас в помещении</a:t>
            </a:r>
          </a:p>
          <a:p>
            <a:pPr marL="285750" indent="-17463">
              <a:lnSpc>
                <a:spcPct val="150000"/>
              </a:lnSpc>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 Встаньте, извинившись (если это нужно), выйдите из помещения.</a:t>
            </a:r>
          </a:p>
          <a:p>
            <a:pPr marL="285750" indent="-17463">
              <a:lnSpc>
                <a:spcPct val="150000"/>
              </a:lnSpc>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 Воспользуйтесь любым шансом, что бы смочить лоб, виски и артерии на руках холодной водой.</a:t>
            </a:r>
          </a:p>
          <a:p>
            <a:pPr marL="285750" indent="-17463">
              <a:lnSpc>
                <a:spcPct val="150000"/>
              </a:lnSpc>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 Займитесь своим дыханием. Начните считать от 10 до 1, на каждом счете делая вдох и медленный выдох (выдох должен быть заметно длиннее вдоха).</a:t>
            </a:r>
          </a:p>
          <a:p>
            <a:pPr marL="285750" indent="-17463">
              <a:lnSpc>
                <a:spcPct val="150000"/>
              </a:lnSpc>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 Осмотритесь медленно по сторонам. Переводя взгляд от одного предмета к другому, мысленно описывайте их внешний вид.</a:t>
            </a:r>
          </a:p>
          <a:p>
            <a:pPr marL="285750" indent="-17463">
              <a:lnSpc>
                <a:spcPct val="150000"/>
              </a:lnSpc>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Затем посмотрите на небо. Сосредоточьтесь на том, что видите. Разве мир не прекрасен?</a:t>
            </a:r>
          </a:p>
          <a:p>
            <a:pPr marL="285750" indent="-17463">
              <a:lnSpc>
                <a:spcPct val="150000"/>
              </a:lnSpc>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Набрав в стакан воды, медленно, как бы сосредоточенно выпейте ее.</a:t>
            </a:r>
          </a:p>
          <a:p>
            <a:pPr>
              <a:lnSpc>
                <a:spcPct val="150000"/>
              </a:lnSpc>
            </a:pPr>
            <a:endParaRPr lang="ru-RU" dirty="0" smtClean="0">
              <a:latin typeface="Times New Roman" panose="02020603050405020304" pitchFamily="18" charset="0"/>
              <a:cs typeface="Times New Roman" panose="02020603050405020304" pitchFamily="18" charset="0"/>
            </a:endParaRPr>
          </a:p>
          <a:p>
            <a:pPr>
              <a:lnSpc>
                <a:spcPct val="150000"/>
              </a:lnSpc>
            </a:pPr>
            <a:r>
              <a:rPr lang="ru-RU" dirty="0" smtClean="0">
                <a:solidFill>
                  <a:srgbClr val="FF0000"/>
                </a:solidFill>
                <a:latin typeface="Times New Roman" panose="02020603050405020304" pitchFamily="18" charset="0"/>
                <a:cs typeface="Times New Roman" panose="02020603050405020304" pitchFamily="18" charset="0"/>
              </a:rPr>
              <a:t>Если стресс застал вас вне помещения</a:t>
            </a:r>
          </a:p>
          <a:p>
            <a:pPr marL="285750" indent="-17463">
              <a:lnSpc>
                <a:spcPct val="150000"/>
              </a:lnSpc>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Осмотритесь по сторонам. Фиксируйте свой взгляд на объектах живой и не живой природы, называя про себя все, что видите.</a:t>
            </a:r>
          </a:p>
          <a:p>
            <a:pPr marL="285750" indent="-17463">
              <a:lnSpc>
                <a:spcPct val="150000"/>
              </a:lnSpc>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Следите за своим дыханием, дышите медленно, через нос, на некоторое время задерживая дыхание после выдоха. При выдохе следите как расслабляются и опускаются ваши плечи.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21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268635" cy="861774"/>
          </a:xfrm>
          <a:prstGeom prst="rect">
            <a:avLst/>
          </a:prstGeom>
        </p:spPr>
        <p:txBody>
          <a:bodyPr wrap="square">
            <a:spAutoFit/>
          </a:bodyPr>
          <a:lstStyle/>
          <a:p>
            <a:pPr algn="ctr"/>
            <a:r>
              <a:rPr lang="ru-RU" dirty="0" smtClean="0">
                <a:solidFill>
                  <a:srgbClr val="FF0000"/>
                </a:solidFill>
                <a:latin typeface="Times New Roman" panose="02020603050405020304" pitchFamily="18" charset="0"/>
                <a:cs typeface="Times New Roman" panose="02020603050405020304" pitchFamily="18" charset="0"/>
              </a:rPr>
              <a:t>Тест на определение стрессоустойчивости личности</a:t>
            </a:r>
          </a:p>
          <a:p>
            <a:r>
              <a:rPr lang="ru-RU"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Вам предлагается тест, который позволяет получить оценку вашего уровня стрессоустойчивости. Вы получите тем более объективный результат, чем более искренними будут ваши ответы. </a:t>
            </a:r>
            <a:endParaRPr lang="ru-RU" sz="1400" dirty="0">
              <a:latin typeface="Times New Roman" panose="02020603050405020304" pitchFamily="18" charset="0"/>
              <a:cs typeface="Times New Roman" panose="02020603050405020304"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631396496"/>
              </p:ext>
            </p:extLst>
          </p:nvPr>
        </p:nvGraphicFramePr>
        <p:xfrm>
          <a:off x="183776" y="772418"/>
          <a:ext cx="10901081" cy="3249190"/>
        </p:xfrm>
        <a:graphic>
          <a:graphicData uri="http://schemas.openxmlformats.org/drawingml/2006/table">
            <a:tbl>
              <a:tblPr firstRow="1" bandRow="1">
                <a:tableStyleId>{5C22544A-7EE6-4342-B048-85BDC9FD1C3A}</a:tableStyleId>
              </a:tblPr>
              <a:tblGrid>
                <a:gridCol w="3724836">
                  <a:extLst>
                    <a:ext uri="{9D8B030D-6E8A-4147-A177-3AD203B41FA5}">
                      <a16:colId xmlns:a16="http://schemas.microsoft.com/office/drawing/2014/main" val="1022072688"/>
                    </a:ext>
                  </a:extLst>
                </a:gridCol>
                <a:gridCol w="564776">
                  <a:extLst>
                    <a:ext uri="{9D8B030D-6E8A-4147-A177-3AD203B41FA5}">
                      <a16:colId xmlns:a16="http://schemas.microsoft.com/office/drawing/2014/main" val="4100742212"/>
                    </a:ext>
                  </a:extLst>
                </a:gridCol>
                <a:gridCol w="596153">
                  <a:extLst>
                    <a:ext uri="{9D8B030D-6E8A-4147-A177-3AD203B41FA5}">
                      <a16:colId xmlns:a16="http://schemas.microsoft.com/office/drawing/2014/main" val="42757311"/>
                    </a:ext>
                  </a:extLst>
                </a:gridCol>
                <a:gridCol w="564776">
                  <a:extLst>
                    <a:ext uri="{9D8B030D-6E8A-4147-A177-3AD203B41FA5}">
                      <a16:colId xmlns:a16="http://schemas.microsoft.com/office/drawing/2014/main" val="2086633474"/>
                    </a:ext>
                  </a:extLst>
                </a:gridCol>
                <a:gridCol w="3769659">
                  <a:extLst>
                    <a:ext uri="{9D8B030D-6E8A-4147-A177-3AD203B41FA5}">
                      <a16:colId xmlns:a16="http://schemas.microsoft.com/office/drawing/2014/main" val="485796220"/>
                    </a:ext>
                  </a:extLst>
                </a:gridCol>
                <a:gridCol w="528918">
                  <a:extLst>
                    <a:ext uri="{9D8B030D-6E8A-4147-A177-3AD203B41FA5}">
                      <a16:colId xmlns:a16="http://schemas.microsoft.com/office/drawing/2014/main" val="313389020"/>
                    </a:ext>
                  </a:extLst>
                </a:gridCol>
                <a:gridCol w="573741">
                  <a:extLst>
                    <a:ext uri="{9D8B030D-6E8A-4147-A177-3AD203B41FA5}">
                      <a16:colId xmlns:a16="http://schemas.microsoft.com/office/drawing/2014/main" val="3538402300"/>
                    </a:ext>
                  </a:extLst>
                </a:gridCol>
                <a:gridCol w="578222">
                  <a:extLst>
                    <a:ext uri="{9D8B030D-6E8A-4147-A177-3AD203B41FA5}">
                      <a16:colId xmlns:a16="http://schemas.microsoft.com/office/drawing/2014/main" val="2986180270"/>
                    </a:ext>
                  </a:extLst>
                </a:gridCol>
              </a:tblGrid>
              <a:tr h="370840">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Утверждения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редко</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иногда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часто</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Утверждения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редко</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иногда</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часто</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94997784"/>
                  </a:ext>
                </a:extLst>
              </a:tr>
              <a:tr h="291095">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Я думаю, что меня недооценивают в коллективе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 Своим недругам я могу дать отпор</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03907586"/>
                  </a:ext>
                </a:extLst>
              </a:tr>
              <a:tr h="370840">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Я стараюсь работать, учиться, даже если бываю не совсем здоров</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 Я эмоционально и болезненно переживаю неприятность</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97409749"/>
                  </a:ext>
                </a:extLst>
              </a:tr>
              <a:tr h="301255">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Я переживаю за качество своей работы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 У меня не хватает времени на отдых</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39050295"/>
                  </a:ext>
                </a:extLst>
              </a:tr>
              <a:tr h="286871">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Я бываю, настроен агрессивно</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 У меня возникают конфликтные ситуации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95982710"/>
                  </a:ext>
                </a:extLst>
              </a:tr>
              <a:tr h="286870">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Я не терплю критики в свой адрес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 Мне недостает власти, чтобы реализовать себя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88583563"/>
                  </a:ext>
                </a:extLst>
              </a:tr>
              <a:tr h="370840">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Я бываю раздражителен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 У меня не хватает времени, чтобы заняться любимым делом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98489050"/>
                  </a:ext>
                </a:extLst>
              </a:tr>
              <a:tr h="282388">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Я стараюсь быть лидером там, где это возможно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 Я все делаю быстро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42957220"/>
                  </a:ext>
                </a:extLst>
              </a:tr>
              <a:tr h="286871">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Меня считают человеком настойчивым и напористым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 Я испытываю страх, что не поступлю в институт</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18972050"/>
                  </a:ext>
                </a:extLst>
              </a:tr>
              <a:tr h="370840">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Я страдаю бессонницей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 Я действую сгоряча, а затем переживаю за свои дела и поступки.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91357111"/>
                  </a:ext>
                </a:extLst>
              </a:tr>
            </a:tbl>
          </a:graphicData>
        </a:graphic>
      </p:graphicFrame>
      <p:sp>
        <p:nvSpPr>
          <p:cNvPr id="9" name="Прямоугольник 8"/>
          <p:cNvSpPr/>
          <p:nvPr/>
        </p:nvSpPr>
        <p:spPr>
          <a:xfrm>
            <a:off x="98612" y="4021608"/>
            <a:ext cx="11286564" cy="307777"/>
          </a:xfrm>
          <a:prstGeom prst="rect">
            <a:avLst/>
          </a:prstGeom>
        </p:spPr>
        <p:txBody>
          <a:bodyPr wrap="square">
            <a:spAutoFit/>
          </a:bodyPr>
          <a:lstStyle/>
          <a:p>
            <a:r>
              <a:rPr lang="ru-RU" sz="1400" dirty="0" smtClean="0">
                <a:solidFill>
                  <a:srgbClr val="FF0000"/>
                </a:solidFill>
                <a:latin typeface="Times New Roman" panose="02020603050405020304" pitchFamily="18" charset="0"/>
                <a:cs typeface="Times New Roman" panose="02020603050405020304" pitchFamily="18" charset="0"/>
              </a:rPr>
              <a:t>Далее подсчитайте суммарное число баллов, которое было набрано, и определите, каков уровень вашей стрессоустойчивости, по таблице:</a:t>
            </a:r>
            <a:endParaRPr lang="ru-RU" sz="1400" dirty="0">
              <a:solidFill>
                <a:srgbClr val="FF0000"/>
              </a:solidFill>
              <a:latin typeface="Times New Roman" panose="02020603050405020304" pitchFamily="18" charset="0"/>
              <a:cs typeface="Times New Roman" panose="02020603050405020304" pitchFamily="18" charset="0"/>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220821647"/>
              </p:ext>
            </p:extLst>
          </p:nvPr>
        </p:nvGraphicFramePr>
        <p:xfrm>
          <a:off x="516965" y="4318707"/>
          <a:ext cx="3705412" cy="2499269"/>
        </p:xfrm>
        <a:graphic>
          <a:graphicData uri="http://schemas.openxmlformats.org/drawingml/2006/table">
            <a:tbl>
              <a:tblPr firstRow="1" bandRow="1">
                <a:tableStyleId>{5C22544A-7EE6-4342-B048-85BDC9FD1C3A}</a:tableStyleId>
              </a:tblPr>
              <a:tblGrid>
                <a:gridCol w="1329764">
                  <a:extLst>
                    <a:ext uri="{9D8B030D-6E8A-4147-A177-3AD203B41FA5}">
                      <a16:colId xmlns:a16="http://schemas.microsoft.com/office/drawing/2014/main" val="1490177158"/>
                    </a:ext>
                  </a:extLst>
                </a:gridCol>
                <a:gridCol w="2375648">
                  <a:extLst>
                    <a:ext uri="{9D8B030D-6E8A-4147-A177-3AD203B41FA5}">
                      <a16:colId xmlns:a16="http://schemas.microsoft.com/office/drawing/2014/main" val="4241602466"/>
                    </a:ext>
                  </a:extLst>
                </a:gridCol>
              </a:tblGrid>
              <a:tr h="369851">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Суммарное число баллов</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Уровень вашей стрессоустойчивости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53940670"/>
                  </a:ext>
                </a:extLst>
              </a:tr>
              <a:tr h="244068">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51 -54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 очень низкий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05941144"/>
                  </a:ext>
                </a:extLst>
              </a:tr>
              <a:tr h="217559">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53-50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 низкий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07485155"/>
                  </a:ext>
                </a:extLst>
              </a:tr>
              <a:tr h="208857">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49-46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 ниже среднего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93882673"/>
                  </a:ext>
                </a:extLst>
              </a:tr>
              <a:tr h="226262">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45-42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 чуть ниже среднего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91105920"/>
                  </a:ext>
                </a:extLst>
              </a:tr>
              <a:tr h="217559">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41 -38</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 средний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918560818"/>
                  </a:ext>
                </a:extLst>
              </a:tr>
              <a:tr h="208857">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37-34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6 - чуть выше среднего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92549286"/>
                  </a:ext>
                </a:extLst>
              </a:tr>
              <a:tr h="208857">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33-30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7 - выше среднего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89949173"/>
                  </a:ext>
                </a:extLst>
              </a:tr>
              <a:tr h="226262">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29-26</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8 - высокий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68520948"/>
                  </a:ext>
                </a:extLst>
              </a:tr>
              <a:tr h="359988">
                <a:tc>
                  <a:txBody>
                    <a:bodyPr/>
                    <a:lstStyle/>
                    <a:p>
                      <a:pPr algn="ct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18-22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ts val="1500"/>
                        </a:lnSpc>
                        <a:spcAft>
                          <a:spcPts val="750"/>
                        </a:spcAft>
                      </a:pPr>
                      <a:r>
                        <a:rPr lang="ru-RU"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9 - очень высокий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51700112"/>
                  </a:ext>
                </a:extLst>
              </a:tr>
            </a:tbl>
          </a:graphicData>
        </a:graphic>
      </p:graphicFrame>
      <p:sp>
        <p:nvSpPr>
          <p:cNvPr id="11" name="Прямоугольник 10"/>
          <p:cNvSpPr/>
          <p:nvPr/>
        </p:nvSpPr>
        <p:spPr>
          <a:xfrm>
            <a:off x="4536142" y="5005004"/>
            <a:ext cx="6096000" cy="1107996"/>
          </a:xfrm>
          <a:prstGeom prst="rect">
            <a:avLst/>
          </a:prstGeom>
        </p:spPr>
        <p:txBody>
          <a:bodyPr>
            <a:spAutoFit/>
          </a:bodyPr>
          <a:lstStyle/>
          <a:p>
            <a:r>
              <a:rPr lang="ru-RU" dirty="0" smtClean="0"/>
              <a:t>•</a:t>
            </a:r>
            <a:r>
              <a:rPr lang="ru-RU" sz="1600" dirty="0" smtClean="0">
                <a:latin typeface="Times New Roman" panose="02020603050405020304" pitchFamily="18" charset="0"/>
                <a:cs typeface="Times New Roman" panose="02020603050405020304" pitchFamily="18" charset="0"/>
              </a:rPr>
              <a:t>Чем меньше (суммарное число) баллов вы набрали, тем выше ваша стрессоустойчивость, и наоборот.</a:t>
            </a:r>
          </a:p>
          <a:p>
            <a:r>
              <a:rPr lang="ru-RU" sz="1600" dirty="0" smtClean="0">
                <a:latin typeface="Times New Roman" panose="02020603050405020304" pitchFamily="18" charset="0"/>
                <a:cs typeface="Times New Roman" panose="02020603050405020304" pitchFamily="18" charset="0"/>
              </a:rPr>
              <a:t>•Если у вас 1-й и даже 2-й уровень стрессоустойчивости, то вам необходимо кардинально менять свой образ жизни.</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101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8259" y="146681"/>
            <a:ext cx="10587318" cy="5444054"/>
          </a:xfrm>
          <a:prstGeom prst="rect">
            <a:avLst/>
          </a:prstGeom>
        </p:spPr>
        <p:txBody>
          <a:bodyPr wrap="square">
            <a:spAutoFit/>
          </a:bodyPr>
          <a:lstStyle/>
          <a:p>
            <a:pPr>
              <a:lnSpc>
                <a:spcPct val="150000"/>
              </a:lnSpc>
            </a:pPr>
            <a:r>
              <a:rPr lang="ru-RU" dirty="0" smtClean="0"/>
              <a:t>	</a:t>
            </a:r>
            <a:r>
              <a:rPr lang="ru-RU" dirty="0" smtClean="0">
                <a:solidFill>
                  <a:srgbClr val="FF0000"/>
                </a:solidFill>
                <a:latin typeface="Times New Roman" panose="02020603050405020304" pitchFamily="18" charset="0"/>
                <a:cs typeface="Times New Roman" panose="02020603050405020304" pitchFamily="18" charset="0"/>
              </a:rPr>
              <a:t>Стресс</a:t>
            </a:r>
            <a:r>
              <a:rPr lang="ru-RU" dirty="0" smtClean="0">
                <a:latin typeface="Times New Roman" panose="02020603050405020304" pitchFamily="18" charset="0"/>
                <a:cs typeface="Times New Roman" panose="02020603050405020304" pitchFamily="18" charset="0"/>
              </a:rPr>
              <a:t> – английское слово, которое произошло от французского </a:t>
            </a:r>
            <a:r>
              <a:rPr lang="ru-RU" dirty="0" err="1" smtClean="0">
                <a:latin typeface="Times New Roman" panose="02020603050405020304" pitchFamily="18" charset="0"/>
                <a:cs typeface="Times New Roman" panose="02020603050405020304" pitchFamily="18" charset="0"/>
              </a:rPr>
              <a:t>estresse</a:t>
            </a:r>
            <a:r>
              <a:rPr lang="ru-RU" dirty="0" smtClean="0">
                <a:latin typeface="Times New Roman" panose="02020603050405020304" pitchFamily="18" charset="0"/>
                <a:cs typeface="Times New Roman" panose="02020603050405020304" pitchFamily="18" charset="0"/>
              </a:rPr>
              <a:t>, что означает «угнетенность», «подавленность».</a:t>
            </a:r>
          </a:p>
          <a:p>
            <a:pPr>
              <a:lnSpc>
                <a:spcPct val="150000"/>
              </a:lnSpc>
            </a:pPr>
            <a:r>
              <a:rPr lang="ru-RU" dirty="0" smtClean="0">
                <a:latin typeface="Times New Roman" panose="02020603050405020304" pitchFamily="18" charset="0"/>
                <a:cs typeface="Times New Roman" panose="02020603050405020304" pitchFamily="18" charset="0"/>
              </a:rPr>
              <a:t>	Это понятие было введено канадским ученым Гансом </a:t>
            </a:r>
            <a:r>
              <a:rPr lang="ru-RU" dirty="0" err="1" smtClean="0">
                <a:latin typeface="Times New Roman" panose="02020603050405020304" pitchFamily="18" charset="0"/>
                <a:cs typeface="Times New Roman" panose="02020603050405020304" pitchFamily="18" charset="0"/>
              </a:rPr>
              <a:t>Селье</a:t>
            </a:r>
            <a:r>
              <a:rPr lang="ru-RU" dirty="0" smtClean="0">
                <a:latin typeface="Times New Roman" panose="02020603050405020304" pitchFamily="18" charset="0"/>
                <a:cs typeface="Times New Roman" panose="02020603050405020304" pitchFamily="18" charset="0"/>
              </a:rPr>
              <a:t>, который определил стресс как реакцию нервно-психического напряжения, возникающую в чрезвычайных обстоятельствах и призванную мобилизовать защитные силы организма.</a:t>
            </a:r>
          </a:p>
          <a:p>
            <a:pPr>
              <a:lnSpc>
                <a:spcPct val="150000"/>
              </a:lnSpc>
            </a:pPr>
            <a:r>
              <a:rPr lang="ru-RU" dirty="0" smtClean="0">
                <a:latin typeface="Times New Roman" panose="02020603050405020304" pitchFamily="18" charset="0"/>
                <a:cs typeface="Times New Roman" panose="02020603050405020304" pitchFamily="18" charset="0"/>
              </a:rPr>
              <a:t>	Сегодня под стрессом все чаще подразумевают стрессовые воздействия – значительные физические и умственные нагрузки, приводящие к стрессу. Способность организма справляться с этими перегрузками как раз и называют стрессоустойчивостью.</a:t>
            </a:r>
          </a:p>
          <a:p>
            <a:pPr>
              <a:lnSpc>
                <a:spcPct val="150000"/>
              </a:lnSpc>
            </a:pPr>
            <a:endParaRPr lang="ru-RU" dirty="0" smtClean="0">
              <a:latin typeface="Times New Roman" panose="02020603050405020304" pitchFamily="18" charset="0"/>
              <a:cs typeface="Times New Roman" panose="02020603050405020304" pitchFamily="18" charset="0"/>
            </a:endParaRPr>
          </a:p>
          <a:p>
            <a:pPr>
              <a:lnSpc>
                <a:spcPct val="150000"/>
              </a:lnSpc>
            </a:pPr>
            <a:r>
              <a:rPr lang="ru-RU" dirty="0">
                <a:latin typeface="Times New Roman" panose="02020603050405020304" pitchFamily="18" charset="0"/>
                <a:cs typeface="Times New Roman" panose="02020603050405020304" pitchFamily="18" charset="0"/>
              </a:rPr>
              <a:t>	</a:t>
            </a:r>
            <a:r>
              <a:rPr lang="ru-RU" dirty="0" smtClean="0">
                <a:solidFill>
                  <a:srgbClr val="FF0000"/>
                </a:solidFill>
                <a:latin typeface="Times New Roman" panose="02020603050405020304" pitchFamily="18" charset="0"/>
                <a:cs typeface="Times New Roman" panose="02020603050405020304" pitchFamily="18" charset="0"/>
              </a:rPr>
              <a:t>Виды стресса</a:t>
            </a:r>
          </a:p>
          <a:p>
            <a:pPr>
              <a:lnSpc>
                <a:spcPct val="150000"/>
              </a:lnSpc>
            </a:pPr>
            <a:endParaRPr lang="ru-RU" dirty="0" smtClean="0">
              <a:latin typeface="Times New Roman" panose="02020603050405020304" pitchFamily="18" charset="0"/>
              <a:cs typeface="Times New Roman" panose="02020603050405020304" pitchFamily="18" charset="0"/>
            </a:endParaRPr>
          </a:p>
          <a:p>
            <a:pPr>
              <a:lnSpc>
                <a:spcPct val="150000"/>
              </a:lnSpc>
            </a:pPr>
            <a:r>
              <a:rPr lang="ru-RU" dirty="0" smtClean="0">
                <a:latin typeface="Times New Roman" panose="02020603050405020304" pitchFamily="18" charset="0"/>
                <a:cs typeface="Times New Roman" panose="02020603050405020304" pitchFamily="18" charset="0"/>
              </a:rPr>
              <a:t>	</a:t>
            </a:r>
            <a:r>
              <a:rPr lang="ru-RU" dirty="0" err="1" smtClean="0">
                <a:solidFill>
                  <a:srgbClr val="0070C0"/>
                </a:solidFill>
                <a:latin typeface="Times New Roman" panose="02020603050405020304" pitchFamily="18" charset="0"/>
                <a:cs typeface="Times New Roman" panose="02020603050405020304" pitchFamily="18" charset="0"/>
              </a:rPr>
              <a:t>Эустресс</a:t>
            </a:r>
            <a:r>
              <a:rPr lang="ru-RU" dirty="0" smtClean="0">
                <a:solidFill>
                  <a:srgbClr val="0070C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Стресс </a:t>
            </a:r>
            <a:r>
              <a:rPr lang="ru-RU" dirty="0" err="1" smtClean="0">
                <a:latin typeface="Times New Roman" panose="02020603050405020304" pitchFamily="18" charset="0"/>
                <a:cs typeface="Times New Roman" panose="02020603050405020304" pitchFamily="18" charset="0"/>
              </a:rPr>
              <a:t>мобилизирующий</a:t>
            </a:r>
            <a:r>
              <a:rPr lang="ru-RU" dirty="0" smtClean="0">
                <a:latin typeface="Times New Roman" panose="02020603050405020304" pitchFamily="18" charset="0"/>
                <a:cs typeface="Times New Roman" panose="02020603050405020304" pitchFamily="18" charset="0"/>
              </a:rPr>
              <a:t> защитные силы организма. Стресс со знаком «+»</a:t>
            </a:r>
          </a:p>
          <a:p>
            <a:pPr>
              <a:lnSpc>
                <a:spcPct val="150000"/>
              </a:lnSpc>
            </a:pPr>
            <a:r>
              <a:rPr lang="ru-RU" dirty="0" smtClean="0">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Дистресс</a:t>
            </a:r>
            <a:r>
              <a:rPr lang="ru-RU" dirty="0" smtClean="0">
                <a:solidFill>
                  <a:srgbClr val="00206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Стресс разрушающий, губительный для организма. Стресс со знаком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35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4471" y="58847"/>
            <a:ext cx="10533529" cy="6186309"/>
          </a:xfrm>
          <a:prstGeom prst="rect">
            <a:avLst/>
          </a:prstGeom>
        </p:spPr>
        <p:txBody>
          <a:bodyPr wrap="square">
            <a:spAutoFit/>
          </a:bodyPr>
          <a:lstStyle/>
          <a:p>
            <a:pPr algn="ctr"/>
            <a:r>
              <a:rPr lang="ru-RU" dirty="0" smtClean="0">
                <a:solidFill>
                  <a:srgbClr val="FF0000"/>
                </a:solidFill>
                <a:latin typeface="Times New Roman" panose="02020603050405020304" pitchFamily="18" charset="0"/>
                <a:cs typeface="Times New Roman" panose="02020603050405020304" pitchFamily="18" charset="0"/>
              </a:rPr>
              <a:t>Знание основных признаков стресса позволит нам быстро распознать его и принять меры.</a:t>
            </a:r>
          </a:p>
          <a:p>
            <a:endParaRPr lang="ru-RU" dirty="0" smtClean="0">
              <a:solidFill>
                <a:schemeClr val="accent2"/>
              </a:solidFill>
              <a:latin typeface="Times New Roman" panose="02020603050405020304" pitchFamily="18" charset="0"/>
              <a:cs typeface="Times New Roman" panose="02020603050405020304" pitchFamily="18" charset="0"/>
            </a:endParaRPr>
          </a:p>
          <a:p>
            <a:pPr algn="ctr"/>
            <a:r>
              <a:rPr lang="ru-RU" dirty="0" smtClean="0">
                <a:solidFill>
                  <a:schemeClr val="accent2"/>
                </a:solidFill>
                <a:latin typeface="Times New Roman" panose="02020603050405020304" pitchFamily="18" charset="0"/>
                <a:cs typeface="Times New Roman" panose="02020603050405020304" pitchFamily="18" charset="0"/>
              </a:rPr>
              <a:t>Основные признаки стресса </a:t>
            </a:r>
            <a:r>
              <a:rPr lang="ru-RU" dirty="0" smtClean="0">
                <a:latin typeface="Times New Roman" panose="02020603050405020304" pitchFamily="18" charset="0"/>
                <a:cs typeface="Times New Roman" panose="02020603050405020304" pitchFamily="18" charset="0"/>
              </a:rPr>
              <a:t>независимо от его причины таковы:</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Постоянная усталость;</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Бессонница;</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Нехватка времени;</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Невозможность сосредоточиться;</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Невозможность принять решение;</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Плохой или чрезмерный аппетит;</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Повышенная раздражительность;</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Недовольство собой;</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Неуважение к себе;</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Боли в спине, в области позвоночника;</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Головные боли, головокружения;</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Скачки давления;</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Нервный тик;</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Речевые затруднения;</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Расстройство пищеварения;</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Чувство беспомощности, безнадёжности;</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Необоснованный страх, тревога;</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Злоупотребление курением, алкоголем;</a:t>
            </a:r>
          </a:p>
          <a:p>
            <a:pPr marL="285750" indent="3413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Потеря интереса к своему внешнему виду.</a:t>
            </a: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28917" y="6304665"/>
            <a:ext cx="10614212" cy="369332"/>
          </a:xfrm>
          <a:prstGeom prst="rect">
            <a:avLst/>
          </a:prstGeom>
        </p:spPr>
        <p:txBody>
          <a:bodyPr wrap="square">
            <a:spAutoFit/>
          </a:bodyPr>
          <a:lstStyle/>
          <a:p>
            <a:r>
              <a:rPr lang="ru-RU">
                <a:solidFill>
                  <a:srgbClr val="0070C0"/>
                </a:solidFill>
              </a:rPr>
              <a:t>Давайте рассмотрим как мы можем сами себе помочь повысить стрессоустойчивость.</a:t>
            </a:r>
          </a:p>
        </p:txBody>
      </p:sp>
    </p:spTree>
    <p:extLst>
      <p:ext uri="{BB962C8B-B14F-4D97-AF65-F5344CB8AC3E}">
        <p14:creationId xmlns:p14="http://schemas.microsoft.com/office/powerpoint/2010/main" val="256167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0329" y="117693"/>
            <a:ext cx="10892118" cy="5078313"/>
          </a:xfrm>
          <a:prstGeom prst="rect">
            <a:avLst/>
          </a:prstGeom>
        </p:spPr>
        <p:txBody>
          <a:bodyPr wrap="square">
            <a:spAutoFit/>
          </a:bodyPr>
          <a:lstStyle/>
          <a:p>
            <a:pPr algn="ctr"/>
            <a:r>
              <a:rPr lang="ru-RU" dirty="0" smtClean="0">
                <a:solidFill>
                  <a:srgbClr val="FF0000"/>
                </a:solidFill>
                <a:latin typeface="Times New Roman" panose="02020603050405020304" pitchFamily="18" charset="0"/>
                <a:cs typeface="Times New Roman" panose="02020603050405020304" pitchFamily="18" charset="0"/>
              </a:rPr>
              <a:t>Выработка умения изменять отношение к проблемам</a:t>
            </a:r>
          </a:p>
          <a:p>
            <a:pPr algn="ctr"/>
            <a:r>
              <a:rPr lang="ru-RU" dirty="0" smtClean="0">
                <a:solidFill>
                  <a:srgbClr val="FF0000"/>
                </a:solidFill>
                <a:latin typeface="Times New Roman" panose="02020603050405020304" pitchFamily="18" charset="0"/>
                <a:cs typeface="Times New Roman" panose="02020603050405020304" pitchFamily="18" charset="0"/>
              </a:rPr>
              <a:t> 1. Формируем внутренний позитив </a:t>
            </a:r>
            <a:r>
              <a:rPr lang="ru-RU" dirty="0" err="1" smtClean="0">
                <a:solidFill>
                  <a:srgbClr val="FF0000"/>
                </a:solidFill>
                <a:latin typeface="Times New Roman" panose="02020603050405020304" pitchFamily="18" charset="0"/>
                <a:cs typeface="Times New Roman" panose="02020603050405020304" pitchFamily="18" charset="0"/>
              </a:rPr>
              <a:t>стрессоустойчивого</a:t>
            </a:r>
            <a:r>
              <a:rPr lang="ru-RU" dirty="0" smtClean="0">
                <a:solidFill>
                  <a:srgbClr val="FF0000"/>
                </a:solidFill>
                <a:latin typeface="Times New Roman" panose="02020603050405020304" pitchFamily="18" charset="0"/>
                <a:cs typeface="Times New Roman" panose="02020603050405020304" pitchFamily="18" charset="0"/>
              </a:rPr>
              <a:t> человека</a:t>
            </a:r>
          </a:p>
          <a:p>
            <a:pPr algn="ctr"/>
            <a:endParaRPr lang="ru-RU" dirty="0" smtClean="0">
              <a:solidFill>
                <a:srgbClr val="FF0000"/>
              </a:solidFill>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Для того, что бы повысить свою эмоциональную стойкость необходимо </a:t>
            </a:r>
            <a:r>
              <a:rPr lang="ru-RU" dirty="0" smtClean="0">
                <a:solidFill>
                  <a:srgbClr val="0070C0"/>
                </a:solidFill>
                <a:latin typeface="Times New Roman" panose="02020603050405020304" pitchFamily="18" charset="0"/>
                <a:cs typeface="Times New Roman" panose="02020603050405020304" pitchFamily="18" charset="0"/>
              </a:rPr>
              <a:t>определить сильные положительные позиции своей личности</a:t>
            </a:r>
            <a:r>
              <a:rPr lang="ru-RU" dirty="0" smtClean="0">
                <a:latin typeface="Times New Roman" panose="02020603050405020304" pitchFamily="18" charset="0"/>
                <a:cs typeface="Times New Roman" panose="02020603050405020304" pitchFamily="18" charset="0"/>
              </a:rPr>
              <a:t>, например:</a:t>
            </a:r>
          </a:p>
          <a:p>
            <a:pPr marL="285750" indent="2524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я умный человек;</a:t>
            </a:r>
          </a:p>
          <a:p>
            <a:pPr marL="285750" indent="2524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я добрый человек;</a:t>
            </a:r>
          </a:p>
          <a:p>
            <a:pPr marL="285750" indent="2524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я знаю к чему стремлюсь;</a:t>
            </a:r>
          </a:p>
          <a:p>
            <a:pPr marL="285750" indent="2524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я сильная личность;</a:t>
            </a:r>
          </a:p>
          <a:p>
            <a:pPr marL="285750" indent="252413" algn="ctr">
              <a:buFont typeface="Courier New" panose="02070309020205020404" pitchFamily="49" charset="0"/>
              <a:buChar char="o"/>
            </a:pPr>
            <a:r>
              <a:rPr lang="ru-RU" dirty="0" smtClean="0">
                <a:latin typeface="Times New Roman" panose="02020603050405020304" pitchFamily="18" charset="0"/>
                <a:cs typeface="Times New Roman" panose="02020603050405020304" pitchFamily="18" charset="0"/>
              </a:rPr>
              <a:t>я не ориентируюсь на мнение окружающих …и т.д.</a:t>
            </a:r>
          </a:p>
          <a:p>
            <a:r>
              <a:rPr lang="ru-RU" dirty="0" smtClean="0">
                <a:latin typeface="Times New Roman" panose="02020603050405020304" pitchFamily="18" charset="0"/>
                <a:cs typeface="Times New Roman" panose="02020603050405020304" pitchFamily="18" charset="0"/>
              </a:rPr>
              <a:t> 	</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Так же хорошо помогает </a:t>
            </a:r>
            <a:r>
              <a:rPr lang="ru-RU" dirty="0" smtClean="0">
                <a:solidFill>
                  <a:srgbClr val="0070C0"/>
                </a:solidFill>
                <a:latin typeface="Times New Roman" panose="02020603050405020304" pitchFamily="18" charset="0"/>
                <a:cs typeface="Times New Roman" panose="02020603050405020304" pitchFamily="18" charset="0"/>
              </a:rPr>
              <a:t>визуализация своей внутренней силы</a:t>
            </a:r>
            <a:r>
              <a:rPr lang="ru-RU" dirty="0" smtClean="0">
                <a:latin typeface="Times New Roman" panose="02020603050405020304" pitchFamily="18" charset="0"/>
                <a:cs typeface="Times New Roman" panose="02020603050405020304" pitchFamily="18" charset="0"/>
              </a:rPr>
              <a:t>. Зрительно представьте, что у Вас внутри находится твердый стержень, который не способна перегнуть или переломить ни одна сила природы, а уж тем более человек, обращайтесь к своей внутренней силе, когда чувствуете, что эмоции берут над Вами верх, вспоминайте, что этот стержень очень крепкий и прочный. </a:t>
            </a: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Такая визуализация своего внутреннего стержня помогает отвлечься и почувствовать себя уверенно (проверено на своём личном опыте), это еще один способ стать </a:t>
            </a:r>
            <a:r>
              <a:rPr lang="ru-RU" dirty="0" err="1" smtClean="0">
                <a:latin typeface="Times New Roman" panose="02020603050405020304" pitchFamily="18" charset="0"/>
                <a:cs typeface="Times New Roman" panose="02020603050405020304" pitchFamily="18" charset="0"/>
              </a:rPr>
              <a:t>стрессоустойчивой</a:t>
            </a:r>
            <a:r>
              <a:rPr lang="ru-RU" dirty="0" smtClean="0">
                <a:latin typeface="Times New Roman" panose="02020603050405020304" pitchFamily="18" charset="0"/>
                <a:cs typeface="Times New Roman" panose="02020603050405020304" pitchFamily="18" charset="0"/>
              </a:rPr>
              <a:t> личностью.</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580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153" y="58847"/>
            <a:ext cx="10416988" cy="1754326"/>
          </a:xfrm>
          <a:prstGeom prst="rect">
            <a:avLst/>
          </a:prstGeom>
        </p:spPr>
        <p:txBody>
          <a:bodyPr wrap="square">
            <a:spAutoFit/>
          </a:bodyPr>
          <a:lstStyle/>
          <a:p>
            <a:r>
              <a:rPr lang="ru-RU" dirty="0" smtClean="0">
                <a:solidFill>
                  <a:srgbClr val="FF0000"/>
                </a:solidFill>
                <a:latin typeface="Times New Roman" panose="02020603050405020304" pitchFamily="18" charset="0"/>
                <a:cs typeface="Times New Roman" panose="02020603050405020304" pitchFamily="18" charset="0"/>
              </a:rPr>
              <a:t>2. Повышаем стрессоустойчивость</a:t>
            </a:r>
            <a:r>
              <a:rPr lang="ru-RU" dirty="0" smtClean="0">
                <a:latin typeface="Times New Roman" panose="02020603050405020304" pitchFamily="18" charset="0"/>
                <a:cs typeface="Times New Roman" panose="02020603050405020304" pitchFamily="18" charset="0"/>
              </a:rPr>
              <a:t>: </a:t>
            </a:r>
            <a:r>
              <a:rPr lang="ru-RU" dirty="0" smtClean="0">
                <a:solidFill>
                  <a:srgbClr val="0070C0"/>
                </a:solidFill>
                <a:latin typeface="Times New Roman" panose="02020603050405020304" pitchFamily="18" charset="0"/>
                <a:cs typeface="Times New Roman" panose="02020603050405020304" pitchFamily="18" charset="0"/>
              </a:rPr>
              <a:t>правильно воспринимаем ситуацию</a:t>
            </a:r>
          </a:p>
          <a:p>
            <a:r>
              <a:rPr lang="ru-RU" dirty="0" smtClean="0">
                <a:latin typeface="Times New Roman" panose="02020603050405020304" pitchFamily="18" charset="0"/>
                <a:cs typeface="Times New Roman" panose="02020603050405020304" pitchFamily="18" charset="0"/>
              </a:rPr>
              <a:t>	Учёные в ходе научного эксперимента выявили, что негативные физические и психические реакции напрямую связаны с негативными мыслями.</a:t>
            </a:r>
          </a:p>
          <a:p>
            <a:r>
              <a:rPr lang="ru-RU" dirty="0" smtClean="0">
                <a:latin typeface="Times New Roman" panose="02020603050405020304" pitchFamily="18" charset="0"/>
                <a:cs typeface="Times New Roman" panose="02020603050405020304" pitchFamily="18" charset="0"/>
              </a:rPr>
              <a:t>	Когда мы находимся в стрессовой обстановке именно «плохие» мысли выводят нас из</a:t>
            </a:r>
          </a:p>
          <a:p>
            <a:r>
              <a:rPr lang="ru-RU" dirty="0" smtClean="0">
                <a:latin typeface="Times New Roman" panose="02020603050405020304" pitchFamily="18" charset="0"/>
                <a:cs typeface="Times New Roman" panose="02020603050405020304" pitchFamily="18" charset="0"/>
              </a:rPr>
              <a:t>состояния равновесия, а не наш «химический состав». По этому, самый прямой путь к стрессоустойчивости – </a:t>
            </a:r>
            <a:r>
              <a:rPr lang="ru-RU" dirty="0" smtClean="0">
                <a:solidFill>
                  <a:srgbClr val="0070C0"/>
                </a:solidFill>
                <a:latin typeface="Times New Roman" panose="02020603050405020304" pitchFamily="18" charset="0"/>
                <a:cs typeface="Times New Roman" panose="02020603050405020304" pitchFamily="18" charset="0"/>
              </a:rPr>
              <a:t>изменение образа мыслей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15153" y="2238578"/>
            <a:ext cx="10416988" cy="2585323"/>
          </a:xfrm>
          <a:prstGeom prst="rect">
            <a:avLst/>
          </a:prstGeom>
        </p:spPr>
        <p:txBody>
          <a:bodyPr wrap="square">
            <a:spAutoFit/>
          </a:bodyPr>
          <a:lstStyle/>
          <a:p>
            <a:r>
              <a:rPr lang="ru-RU" dirty="0" smtClean="0">
                <a:solidFill>
                  <a:srgbClr val="FF0000"/>
                </a:solidFill>
                <a:latin typeface="Times New Roman" panose="02020603050405020304" pitchFamily="18" charset="0"/>
                <a:cs typeface="Times New Roman" panose="02020603050405020304" pitchFamily="18" charset="0"/>
              </a:rPr>
              <a:t>3. Положительное мышление вызывает положительные эмоции, чем помогает стать более </a:t>
            </a:r>
            <a:r>
              <a:rPr lang="ru-RU" dirty="0" err="1" smtClean="0">
                <a:solidFill>
                  <a:srgbClr val="FF0000"/>
                </a:solidFill>
                <a:latin typeface="Times New Roman" panose="02020603050405020304" pitchFamily="18" charset="0"/>
                <a:cs typeface="Times New Roman" panose="02020603050405020304" pitchFamily="18" charset="0"/>
              </a:rPr>
              <a:t>стрессоустойчивым</a:t>
            </a:r>
            <a:r>
              <a:rPr lang="ru-RU" dirty="0" smtClean="0">
                <a:solidFill>
                  <a:srgbClr val="FF0000"/>
                </a:solidFill>
                <a:latin typeface="Times New Roman" panose="02020603050405020304" pitchFamily="18" charset="0"/>
                <a:cs typeface="Times New Roman" panose="02020603050405020304" pitchFamily="18" charset="0"/>
              </a:rPr>
              <a:t> человеком</a:t>
            </a:r>
          </a:p>
          <a:p>
            <a:r>
              <a:rPr lang="ru-RU" dirty="0" smtClean="0">
                <a:latin typeface="Times New Roman" panose="02020603050405020304" pitchFamily="18" charset="0"/>
                <a:cs typeface="Times New Roman" panose="02020603050405020304" pitchFamily="18" charset="0"/>
              </a:rPr>
              <a:t>	Что бы выработать стрессоустойчивость, поставьте перед собой цель: </a:t>
            </a:r>
            <a:r>
              <a:rPr lang="ru-RU" dirty="0" smtClean="0">
                <a:solidFill>
                  <a:srgbClr val="0070C0"/>
                </a:solidFill>
                <a:latin typeface="Times New Roman" panose="02020603050405020304" pitchFamily="18" charset="0"/>
                <a:cs typeface="Times New Roman" panose="02020603050405020304" pitchFamily="18" charset="0"/>
              </a:rPr>
              <a:t>не смотря ни на что контролировать свой внутренний негатив</a:t>
            </a:r>
            <a:r>
              <a:rPr lang="ru-RU" dirty="0" smtClean="0">
                <a:latin typeface="Times New Roman" panose="02020603050405020304" pitchFamily="18" charset="0"/>
                <a:cs typeface="Times New Roman" panose="02020603050405020304" pitchFamily="18" charset="0"/>
              </a:rPr>
              <a:t>. Когда у Вас выработается привычка переключаться с негатива на что-то положительное, Вы сможете избегать всплеска и накала отрицательных эмоций. Многие мелкие ситуации потеряют свою значительность, а значит и реакция на них будет намного спокойнее и ровнее.</a:t>
            </a:r>
          </a:p>
          <a:p>
            <a:r>
              <a:rPr lang="ru-RU" dirty="0" smtClean="0">
                <a:latin typeface="Times New Roman" panose="02020603050405020304" pitchFamily="18" charset="0"/>
                <a:cs typeface="Times New Roman" panose="02020603050405020304" pitchFamily="18" charset="0"/>
              </a:rPr>
              <a:t>	Вам не нужно будет то и дело внутренне готовиться к защите, бегству или нападению, а это и есть стрессоустойчивость.</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5153" y="4915398"/>
            <a:ext cx="10416988" cy="1200329"/>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	Те из нас, кто считает, что контролируют себя, испытывают намного меньше негативных эмоций, чем те люди, которые уверены, что от них ничего не зависит. Позиция, когда человек определяет для себя роль (в данном контексте), которую он берет на себя, называется «</a:t>
            </a:r>
            <a:r>
              <a:rPr lang="ru-RU" dirty="0" smtClean="0">
                <a:solidFill>
                  <a:srgbClr val="0070C0"/>
                </a:solidFill>
                <a:latin typeface="Times New Roman" panose="02020603050405020304" pitchFamily="18" charset="0"/>
                <a:cs typeface="Times New Roman" panose="02020603050405020304" pitchFamily="18" charset="0"/>
              </a:rPr>
              <a:t>Локус контроля</a:t>
            </a:r>
            <a:r>
              <a:rPr lang="ru-RU" dirty="0" smtClean="0">
                <a:latin typeface="Times New Roman" panose="02020603050405020304" pitchFamily="18" charset="0"/>
                <a:cs typeface="Times New Roman" panose="02020603050405020304" pitchFamily="18" charset="0"/>
              </a:rPr>
              <a:t>». Эти люди относятся к числу </a:t>
            </a:r>
            <a:r>
              <a:rPr lang="ru-RU" dirty="0" err="1" smtClean="0">
                <a:latin typeface="Times New Roman" panose="02020603050405020304" pitchFamily="18" charset="0"/>
                <a:cs typeface="Times New Roman" panose="02020603050405020304" pitchFamily="18" charset="0"/>
              </a:rPr>
              <a:t>стрессоустойчивых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197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0330" y="286871"/>
            <a:ext cx="11098306" cy="6494085"/>
          </a:xfrm>
          <a:prstGeom prst="rect">
            <a:avLst/>
          </a:prstGeom>
        </p:spPr>
        <p:txBody>
          <a:bodyPr wrap="square">
            <a:spAutoFit/>
          </a:bodyPr>
          <a:lstStyle/>
          <a:p>
            <a:pPr algn="ctr"/>
            <a:r>
              <a:rPr lang="ru-RU" dirty="0" smtClean="0">
                <a:solidFill>
                  <a:srgbClr val="FF0000"/>
                </a:solidFill>
              </a:rPr>
              <a:t>Приемы снятия эмоционального напряжения.</a:t>
            </a:r>
          </a:p>
          <a:p>
            <a:pPr algn="ctr"/>
            <a:r>
              <a:rPr lang="ru-RU" dirty="0" smtClean="0">
                <a:solidFill>
                  <a:srgbClr val="0070C0"/>
                </a:solidFill>
              </a:rPr>
              <a:t>Психологический душ- комплекс упражнений, которые способствуют повышению энергического потенциала.</a:t>
            </a:r>
          </a:p>
          <a:p>
            <a:pPr algn="ctr"/>
            <a:endParaRPr lang="ru-RU" dirty="0" smtClean="0">
              <a:solidFill>
                <a:srgbClr val="0070C0"/>
              </a:solidFill>
            </a:endParaRPr>
          </a:p>
          <a:p>
            <a:r>
              <a:rPr lang="ru-RU" dirty="0" smtClean="0">
                <a:latin typeface="Times New Roman" panose="02020603050405020304" pitchFamily="18" charset="0"/>
                <a:cs typeface="Times New Roman" panose="02020603050405020304" pitchFamily="18" charset="0"/>
              </a:rPr>
              <a:t>1. Стоя, свести лопатки, улыбнуться, подмигнуть правым глазом, потом левым, повторить: «Я очень собой горжусь, я на многое гожусь»</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2. Положив ладонь на грудь: «Я на свете всех умней…»</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3. Подпрыгивая на правой, затем на левой ноге, повторить: «Я бодра и энергична, и дела идут отлично»</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4. Потирая ладонь о ладонь, повторить: «Я приманиваю удачу, с каждым днем становлюсь богаче»</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5. Встав на цыпочки, руки над головой сомкнуть в кольцо, повторить: «Я согрета солнечным лучиком, я достойна самого лучшего»</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6. Положив на лоб левую ладонь, затем правую, повторить: «Я решаю любые задачи, со мной всегда любовь и удача»</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7. Руки на бедрах, делая наклоны туловищем вперед- назад, повторить: «Ситуация любая мне подвластна. Мир прекрасен, и я прекрасна»</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8. Руки на талии, выполняя наклоны вправо- влево, повторить: «Покой и улыбку всегда берегу, и все мне помогут, и я помогу»</a:t>
            </a:r>
          </a:p>
          <a:p>
            <a:endParaRPr lang="ru-RU" sz="800"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9. Сложив руки в замок, делаем глубокий вдох: «Вселенная мне улыбается…», глубокий выдох: «И все у меня получается»</a:t>
            </a:r>
          </a:p>
        </p:txBody>
      </p:sp>
    </p:spTree>
    <p:extLst>
      <p:ext uri="{BB962C8B-B14F-4D97-AF65-F5344CB8AC3E}">
        <p14:creationId xmlns:p14="http://schemas.microsoft.com/office/powerpoint/2010/main" val="2030844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5128" y="1840504"/>
            <a:ext cx="10425953" cy="2862322"/>
          </a:xfrm>
          <a:prstGeom prst="rect">
            <a:avLst/>
          </a:prstGeom>
        </p:spPr>
        <p:txBody>
          <a:bodyPr wrap="square">
            <a:spAutoFit/>
          </a:bodyPr>
          <a:lstStyle/>
          <a:p>
            <a:endParaRPr lang="ru-RU" dirty="0" smtClean="0"/>
          </a:p>
          <a:p>
            <a:r>
              <a:rPr lang="ru-RU" dirty="0" smtClean="0"/>
              <a:t>	</a:t>
            </a:r>
            <a:r>
              <a:rPr lang="ru-RU" dirty="0" smtClean="0">
                <a:latin typeface="Times New Roman" panose="02020603050405020304" pitchFamily="18" charset="0"/>
                <a:cs typeface="Times New Roman" panose="02020603050405020304" pitchFamily="18" charset="0"/>
              </a:rPr>
              <a:t>У. Х. </a:t>
            </a:r>
            <a:r>
              <a:rPr lang="ru-RU" dirty="0" err="1" smtClean="0">
                <a:latin typeface="Times New Roman" panose="02020603050405020304" pitchFamily="18" charset="0"/>
                <a:cs typeface="Times New Roman" panose="02020603050405020304" pitchFamily="18" charset="0"/>
              </a:rPr>
              <a:t>Кэрриэр</a:t>
            </a:r>
            <a:r>
              <a:rPr lang="ru-RU" dirty="0" smtClean="0">
                <a:latin typeface="Times New Roman" panose="02020603050405020304" pitchFamily="18" charset="0"/>
                <a:cs typeface="Times New Roman" panose="02020603050405020304" pitchFamily="18" charset="0"/>
              </a:rPr>
              <a:t> - талантливый инженер, </a:t>
            </a:r>
            <a:r>
              <a:rPr lang="ru-RU" dirty="0">
                <a:latin typeface="Times New Roman" panose="02020603050405020304" pitchFamily="18" charset="0"/>
                <a:cs typeface="Times New Roman" panose="02020603050405020304" pitchFamily="18" charset="0"/>
              </a:rPr>
              <a:t>который создал промышленность, выпускающую </a:t>
            </a:r>
            <a:r>
              <a:rPr lang="ru-RU" dirty="0" smtClean="0">
                <a:latin typeface="Times New Roman" panose="02020603050405020304" pitchFamily="18" charset="0"/>
                <a:cs typeface="Times New Roman" panose="02020603050405020304" pitchFamily="18" charset="0"/>
              </a:rPr>
              <a:t>кондиционеры,  предложил формулу поведения в стрессовых ситуациях:</a:t>
            </a:r>
          </a:p>
          <a:p>
            <a:endParaRPr lang="ru-RU" dirty="0" smtClean="0">
              <a:latin typeface="Times New Roman" panose="02020603050405020304" pitchFamily="18" charset="0"/>
              <a:cs typeface="Times New Roman" panose="02020603050405020304" pitchFamily="18" charset="0"/>
            </a:endParaRPr>
          </a:p>
          <a:p>
            <a:pPr marL="342900" indent="-342900" algn="ctr">
              <a:buAutoNum type="arabicPeriod"/>
            </a:pPr>
            <a:r>
              <a:rPr lang="ru-RU" dirty="0" smtClean="0">
                <a:solidFill>
                  <a:srgbClr val="0070C0"/>
                </a:solidFill>
                <a:latin typeface="Times New Roman" panose="02020603050405020304" pitchFamily="18" charset="0"/>
                <a:cs typeface="Times New Roman" panose="02020603050405020304" pitchFamily="18" charset="0"/>
              </a:rPr>
              <a:t>Спросите себя: «Что меня ожидает, в самом худшем случае?»</a:t>
            </a:r>
          </a:p>
          <a:p>
            <a:pPr marL="342900" indent="-342900" algn="ctr">
              <a:buAutoNum type="arabicPeriod"/>
            </a:pPr>
            <a:r>
              <a:rPr lang="ru-RU" dirty="0" smtClean="0">
                <a:solidFill>
                  <a:srgbClr val="0070C0"/>
                </a:solidFill>
                <a:latin typeface="Times New Roman" panose="02020603050405020304" pitchFamily="18" charset="0"/>
                <a:cs typeface="Times New Roman" panose="02020603050405020304" pitchFamily="18" charset="0"/>
              </a:rPr>
              <a:t>Приготовьтесь принять это как неизбежное. </a:t>
            </a:r>
          </a:p>
          <a:p>
            <a:pPr marL="342900" indent="-342900" algn="ctr">
              <a:buAutoNum type="arabicPeriod"/>
            </a:pPr>
            <a:r>
              <a:rPr lang="ru-RU" dirty="0" smtClean="0">
                <a:solidFill>
                  <a:srgbClr val="0070C0"/>
                </a:solidFill>
                <a:latin typeface="Times New Roman" panose="02020603050405020304" pitchFamily="18" charset="0"/>
                <a:cs typeface="Times New Roman" panose="02020603050405020304" pitchFamily="18" charset="0"/>
              </a:rPr>
              <a:t>Спокойно подумайте, как изменить ситуацию.</a:t>
            </a:r>
          </a:p>
          <a:p>
            <a:endParaRPr lang="ru-RU" dirty="0">
              <a:solidFill>
                <a:srgbClr val="0070C0"/>
              </a:solidFill>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Примирившись с самым худшим, мы понимаем, что нам нечего терять, и тогда наши силы автоматически высвобождаются для поиска оптимального решения возникшей проблемы.</a:t>
            </a:r>
            <a:endParaRPr lang="ru-RU"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038091" y="823863"/>
            <a:ext cx="4938275" cy="369332"/>
          </a:xfrm>
          <a:prstGeom prst="rect">
            <a:avLst/>
          </a:prstGeom>
        </p:spPr>
        <p:txBody>
          <a:bodyPr wrap="none">
            <a:spAutoFit/>
          </a:bodyPr>
          <a:lstStyle/>
          <a:p>
            <a:r>
              <a:rPr lang="ru-RU" dirty="0" smtClean="0">
                <a:solidFill>
                  <a:srgbClr val="FF0000"/>
                </a:solidFill>
                <a:latin typeface="Times New Roman" panose="02020603050405020304" pitchFamily="18" charset="0"/>
                <a:cs typeface="Times New Roman" panose="02020603050405020304" pitchFamily="18" charset="0"/>
              </a:rPr>
              <a:t>Магическая формула преодоления беспокойства</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877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1098306" cy="923330"/>
          </a:xfrm>
          <a:prstGeom prst="rect">
            <a:avLst/>
          </a:prstGeom>
        </p:spPr>
        <p:txBody>
          <a:bodyPr wrap="square">
            <a:spAutoFit/>
          </a:bodyPr>
          <a:lstStyle/>
          <a:p>
            <a:pPr algn="ctr"/>
            <a:endParaRPr lang="ru-RU" dirty="0" smtClean="0">
              <a:solidFill>
                <a:srgbClr val="FF0000"/>
              </a:solidFill>
            </a:endParaRPr>
          </a:p>
          <a:p>
            <a:pPr algn="ctr"/>
            <a:r>
              <a:rPr lang="ru-RU" dirty="0" smtClean="0">
                <a:solidFill>
                  <a:srgbClr val="FF0000"/>
                </a:solidFill>
              </a:rPr>
              <a:t>Методы </a:t>
            </a:r>
            <a:r>
              <a:rPr lang="ru-RU" dirty="0" err="1" smtClean="0">
                <a:solidFill>
                  <a:srgbClr val="FF0000"/>
                </a:solidFill>
              </a:rPr>
              <a:t>саморегуляции</a:t>
            </a:r>
            <a:r>
              <a:rPr lang="ru-RU" dirty="0" smtClean="0">
                <a:solidFill>
                  <a:srgbClr val="FF0000"/>
                </a:solidFill>
              </a:rPr>
              <a:t> эмоциональных состояний</a:t>
            </a:r>
          </a:p>
          <a:p>
            <a:endParaRPr lang="ru-RU" dirty="0"/>
          </a:p>
        </p:txBody>
      </p:sp>
      <p:sp>
        <p:nvSpPr>
          <p:cNvPr id="6" name="Прямоугольник 5"/>
          <p:cNvSpPr/>
          <p:nvPr/>
        </p:nvSpPr>
        <p:spPr>
          <a:xfrm>
            <a:off x="251011" y="889844"/>
            <a:ext cx="10533529" cy="3970318"/>
          </a:xfrm>
          <a:prstGeom prst="rect">
            <a:avLst/>
          </a:prstGeom>
        </p:spPr>
        <p:txBody>
          <a:bodyPr wrap="square">
            <a:spAutoFit/>
          </a:bodyPr>
          <a:lstStyle/>
          <a:p>
            <a:r>
              <a:rPr lang="ru-RU" dirty="0" smtClean="0">
                <a:solidFill>
                  <a:srgbClr val="0070C0"/>
                </a:solidFill>
                <a:latin typeface="Times New Roman" panose="02020603050405020304" pitchFamily="18" charset="0"/>
                <a:cs typeface="Times New Roman" panose="02020603050405020304" pitchFamily="18" charset="0"/>
              </a:rPr>
              <a:t>Правило первое</a:t>
            </a:r>
            <a:r>
              <a:rPr lang="ru-RU" dirty="0" smtClean="0">
                <a:latin typeface="Times New Roman" panose="02020603050405020304" pitchFamily="18" charset="0"/>
                <a:cs typeface="Times New Roman" panose="02020603050405020304" pitchFamily="18" charset="0"/>
              </a:rPr>
              <a:t>. Вокруг нас происходит много событий на которые мы не имеем возможности влиять. Например идет дождь, можно возмущаться по этому поводу, а можно взять зонтик выйти на улицу и остаться сухим.</a:t>
            </a:r>
          </a:p>
          <a:p>
            <a:endParaRPr lang="ru-RU" dirty="0" smtClean="0">
              <a:latin typeface="Times New Roman" panose="02020603050405020304" pitchFamily="18" charset="0"/>
              <a:cs typeface="Times New Roman" panose="02020603050405020304" pitchFamily="18" charset="0"/>
            </a:endParaRPr>
          </a:p>
          <a:p>
            <a:r>
              <a:rPr lang="ru-RU" dirty="0" smtClean="0">
                <a:solidFill>
                  <a:srgbClr val="0070C0"/>
                </a:solidFill>
                <a:latin typeface="Times New Roman" panose="02020603050405020304" pitchFamily="18" charset="0"/>
                <a:cs typeface="Times New Roman" panose="02020603050405020304" pitchFamily="18" charset="0"/>
              </a:rPr>
              <a:t>Правило трамвая</a:t>
            </a:r>
            <a:r>
              <a:rPr lang="ru-RU" dirty="0" smtClean="0">
                <a:latin typeface="Times New Roman" panose="02020603050405020304" pitchFamily="18" charset="0"/>
                <a:cs typeface="Times New Roman" panose="02020603050405020304" pitchFamily="18" charset="0"/>
              </a:rPr>
              <a:t>. Трамвай олицетворяет событие на которое Вы не сможете повлиять. </a:t>
            </a:r>
          </a:p>
          <a:p>
            <a:r>
              <a:rPr lang="ru-RU" dirty="0" smtClean="0">
                <a:latin typeface="Times New Roman" panose="02020603050405020304" pitchFamily="18" charset="0"/>
                <a:cs typeface="Times New Roman" panose="02020603050405020304" pitchFamily="18" charset="0"/>
              </a:rPr>
              <a:t>Например, вы спешите, опаздываете на работу, волнуетесь, заскакиваете в трамвай. Пока вы едите в трамвае, вы не можете повлиять на скорость его движения, значит нужно отключить волнение на этот период.</a:t>
            </a:r>
          </a:p>
          <a:p>
            <a:endParaRPr lang="ru-RU" dirty="0" smtClean="0">
              <a:latin typeface="Times New Roman" panose="02020603050405020304" pitchFamily="18" charset="0"/>
              <a:cs typeface="Times New Roman" panose="02020603050405020304" pitchFamily="18" charset="0"/>
            </a:endParaRPr>
          </a:p>
          <a:p>
            <a:r>
              <a:rPr lang="ru-RU" dirty="0" smtClean="0">
                <a:solidFill>
                  <a:srgbClr val="0070C0"/>
                </a:solidFill>
                <a:latin typeface="Times New Roman" panose="02020603050405020304" pitchFamily="18" charset="0"/>
                <a:cs typeface="Times New Roman" panose="02020603050405020304" pitchFamily="18" charset="0"/>
              </a:rPr>
              <a:t>Метод Эмиля </a:t>
            </a:r>
            <a:r>
              <a:rPr lang="ru-RU" dirty="0" err="1" smtClean="0">
                <a:solidFill>
                  <a:srgbClr val="0070C0"/>
                </a:solidFill>
                <a:latin typeface="Times New Roman" panose="02020603050405020304" pitchFamily="18" charset="0"/>
                <a:cs typeface="Times New Roman" panose="02020603050405020304" pitchFamily="18" charset="0"/>
              </a:rPr>
              <a:t>Куэ</a:t>
            </a:r>
            <a:r>
              <a:rPr lang="ru-RU" dirty="0" smtClean="0">
                <a:solidFill>
                  <a:srgbClr val="0070C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(врач-психотерапевт) </a:t>
            </a: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редлагал метод сознательного самовнушения. Каждое утро, проснувшись, и каждый вечер перед сном, закрыть глаза и, не стараясь сосредоточить внимание на том, что говоришь, произнести 20 раз фразу:</a:t>
            </a:r>
          </a:p>
          <a:p>
            <a:endParaRPr lang="ru-RU" dirty="0" smtClean="0">
              <a:latin typeface="Times New Roman" panose="02020603050405020304" pitchFamily="18" charset="0"/>
              <a:cs typeface="Times New Roman" panose="02020603050405020304" pitchFamily="18" charset="0"/>
            </a:endParaRPr>
          </a:p>
          <a:p>
            <a:pPr algn="ctr"/>
            <a:r>
              <a:rPr lang="ru-RU" dirty="0" smtClean="0">
                <a:solidFill>
                  <a:srgbClr val="0070C0"/>
                </a:solidFill>
                <a:latin typeface="Times New Roman" panose="02020603050405020304" pitchFamily="18" charset="0"/>
                <a:cs typeface="Times New Roman" panose="02020603050405020304" pitchFamily="18" charset="0"/>
              </a:rPr>
              <a:t>«Мне с каждым днем становиться во всех отношениях все лучше и лучше!»</a:t>
            </a:r>
            <a:endParaRPr lang="ru-RU"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633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8258" y="0"/>
            <a:ext cx="11143129" cy="6801862"/>
          </a:xfrm>
          <a:prstGeom prst="rect">
            <a:avLst/>
          </a:prstGeom>
        </p:spPr>
        <p:txBody>
          <a:bodyPr wrap="square">
            <a:spAutoFit/>
          </a:bodyPr>
          <a:lstStyle/>
          <a:p>
            <a:pPr algn="ctr"/>
            <a:endParaRPr lang="ru-RU" sz="800" dirty="0" smtClean="0">
              <a:solidFill>
                <a:srgbClr val="FF0000"/>
              </a:solidFill>
              <a:latin typeface="Times New Roman" panose="02020603050405020304" pitchFamily="18" charset="0"/>
              <a:cs typeface="Times New Roman" panose="02020603050405020304" pitchFamily="18" charset="0"/>
            </a:endParaRPr>
          </a:p>
          <a:p>
            <a:pPr algn="ctr"/>
            <a:r>
              <a:rPr lang="ru-RU" dirty="0" smtClean="0">
                <a:solidFill>
                  <a:srgbClr val="FF0000"/>
                </a:solidFill>
                <a:latin typeface="Times New Roman" panose="02020603050405020304" pitchFamily="18" charset="0"/>
                <a:cs typeface="Times New Roman" panose="02020603050405020304" pitchFamily="18" charset="0"/>
              </a:rPr>
              <a:t>Упражнение «Мысленный ревизор»</a:t>
            </a:r>
          </a:p>
          <a:p>
            <a:pPr algn="ctr"/>
            <a:endParaRPr lang="ru-RU" sz="800" dirty="0" smtClean="0">
              <a:solidFill>
                <a:srgbClr val="FF0000"/>
              </a:solidFill>
              <a:latin typeface="Times New Roman" panose="02020603050405020304" pitchFamily="18" charset="0"/>
              <a:cs typeface="Times New Roman" panose="02020603050405020304" pitchFamily="18" charset="0"/>
            </a:endParaRPr>
          </a:p>
          <a:p>
            <a:r>
              <a:rPr lang="ru-RU" sz="1600" dirty="0" smtClean="0">
                <a:latin typeface="Times New Roman" panose="02020603050405020304" pitchFamily="18" charset="0"/>
                <a:cs typeface="Times New Roman" panose="02020603050405020304" pitchFamily="18" charset="0"/>
              </a:rPr>
              <a:t>	</a:t>
            </a:r>
            <a:r>
              <a:rPr lang="ru-RU" sz="1600" dirty="0" smtClean="0">
                <a:solidFill>
                  <a:srgbClr val="0070C0"/>
                </a:solidFill>
                <a:latin typeface="Times New Roman" panose="02020603050405020304" pitchFamily="18" charset="0"/>
                <a:cs typeface="Times New Roman" panose="02020603050405020304" pitchFamily="18" charset="0"/>
              </a:rPr>
              <a:t>Цель упражнения</a:t>
            </a:r>
            <a:r>
              <a:rPr lang="ru-RU" sz="1600" dirty="0" smtClean="0">
                <a:latin typeface="Times New Roman" panose="02020603050405020304" pitchFamily="18" charset="0"/>
                <a:cs typeface="Times New Roman" panose="02020603050405020304" pitchFamily="18" charset="0"/>
              </a:rPr>
              <a:t>: формирование способности управлять собственным эмоциональным состоянием; оптимизация потока сознания – необходимо сделать его более целесообразным или очистить его от негативных (или нежелательных) мыслей.</a:t>
            </a:r>
          </a:p>
          <a:p>
            <a:r>
              <a:rPr lang="ru-RU" sz="1600" dirty="0" smtClean="0">
                <a:latin typeface="Times New Roman" panose="02020603050405020304" pitchFamily="18" charset="0"/>
                <a:cs typeface="Times New Roman" panose="02020603050405020304" pitchFamily="18" charset="0"/>
              </a:rPr>
              <a:t>	Итак, </a:t>
            </a:r>
            <a:r>
              <a:rPr lang="ru-RU" sz="1600" dirty="0" smtClean="0">
                <a:solidFill>
                  <a:srgbClr val="0070C0"/>
                </a:solidFill>
                <a:latin typeface="Times New Roman" panose="02020603050405020304" pitchFamily="18" charset="0"/>
                <a:cs typeface="Times New Roman" panose="02020603050405020304" pitchFamily="18" charset="0"/>
              </a:rPr>
              <a:t>начинаем «озвучивать» поток собственного сознания</a:t>
            </a:r>
            <a:r>
              <a:rPr lang="ru-RU" sz="1600" dirty="0" smtClean="0">
                <a:latin typeface="Times New Roman" panose="02020603050405020304" pitchFamily="18" charset="0"/>
                <a:cs typeface="Times New Roman" panose="02020603050405020304" pitchFamily="18" charset="0"/>
              </a:rPr>
              <a:t>. При этом каждую мысль подвергаем пристрастному критическому анализу по следующей схеме:</a:t>
            </a:r>
          </a:p>
          <a:p>
            <a:pPr indent="896938"/>
            <a:r>
              <a:rPr lang="ru-RU" sz="1600" dirty="0" smtClean="0">
                <a:latin typeface="Times New Roman" panose="02020603050405020304" pitchFamily="18" charset="0"/>
                <a:cs typeface="Times New Roman" panose="02020603050405020304" pitchFamily="18" charset="0"/>
              </a:rPr>
              <a:t>- Зачем мне необходима эта мысль?</a:t>
            </a:r>
          </a:p>
          <a:p>
            <a:pPr indent="896938"/>
            <a:r>
              <a:rPr lang="ru-RU" sz="1600" dirty="0" smtClean="0">
                <a:latin typeface="Times New Roman" panose="02020603050405020304" pitchFamily="18" charset="0"/>
                <a:cs typeface="Times New Roman" panose="02020603050405020304" pitchFamily="18" charset="0"/>
              </a:rPr>
              <a:t>- Какие зрительные или слуховые образы с ней связаны?</a:t>
            </a:r>
          </a:p>
          <a:p>
            <a:pPr indent="896938"/>
            <a:r>
              <a:rPr lang="ru-RU" sz="1600" dirty="0" smtClean="0">
                <a:latin typeface="Times New Roman" panose="02020603050405020304" pitchFamily="18" charset="0"/>
                <a:cs typeface="Times New Roman" panose="02020603050405020304" pitchFamily="18" charset="0"/>
              </a:rPr>
              <a:t>- Какие телесные ощущения?</a:t>
            </a:r>
          </a:p>
          <a:p>
            <a:pPr indent="896938"/>
            <a:r>
              <a:rPr lang="ru-RU" sz="1600" dirty="0" smtClean="0">
                <a:latin typeface="Times New Roman" panose="02020603050405020304" pitchFamily="18" charset="0"/>
                <a:cs typeface="Times New Roman" panose="02020603050405020304" pitchFamily="18" charset="0"/>
              </a:rPr>
              <a:t>- Какие эмоции она вызывает ?</a:t>
            </a:r>
          </a:p>
          <a:p>
            <a:pPr indent="896938"/>
            <a:r>
              <a:rPr lang="ru-RU" sz="1600" dirty="0" smtClean="0">
                <a:latin typeface="Times New Roman" panose="02020603050405020304" pitchFamily="18" charset="0"/>
                <a:cs typeface="Times New Roman" panose="02020603050405020304" pitchFamily="18" charset="0"/>
              </a:rPr>
              <a:t>- Нужна ли она мне в данный момент, прямо сейчас?</a:t>
            </a:r>
          </a:p>
          <a:p>
            <a:r>
              <a:rPr lang="ru-RU" sz="1600" dirty="0" smtClean="0">
                <a:latin typeface="Times New Roman" panose="02020603050405020304" pitchFamily="18" charset="0"/>
                <a:cs typeface="Times New Roman" panose="02020603050405020304" pitchFamily="18" charset="0"/>
              </a:rPr>
              <a:t>	</a:t>
            </a:r>
            <a:r>
              <a:rPr lang="ru-RU" sz="1600" dirty="0" smtClean="0">
                <a:solidFill>
                  <a:srgbClr val="0070C0"/>
                </a:solidFill>
                <a:latin typeface="Times New Roman" panose="02020603050405020304" pitchFamily="18" charset="0"/>
                <a:cs typeface="Times New Roman" panose="02020603050405020304" pitchFamily="18" charset="0"/>
              </a:rPr>
              <a:t>Поймав «лишнюю» мысль, осознав ее нецелесообразность, необходимо сразу же от нее избавиться</a:t>
            </a:r>
            <a:r>
              <a:rPr lang="ru-RU" sz="1600" dirty="0" smtClean="0">
                <a:latin typeface="Times New Roman" panose="02020603050405020304" pitchFamily="18" charset="0"/>
                <a:cs typeface="Times New Roman" panose="02020603050405020304" pitchFamily="18" charset="0"/>
              </a:rPr>
              <a:t>.</a:t>
            </a:r>
          </a:p>
          <a:p>
            <a:r>
              <a:rPr lang="ru-RU" sz="1600" dirty="0" smtClean="0">
                <a:latin typeface="Times New Roman" panose="02020603050405020304" pitchFamily="18" charset="0"/>
                <a:cs typeface="Times New Roman" panose="02020603050405020304" pitchFamily="18" charset="0"/>
              </a:rPr>
              <a:t>	</a:t>
            </a:r>
            <a:r>
              <a:rPr lang="ru-RU" sz="1600" i="1" dirty="0" smtClean="0">
                <a:latin typeface="Times New Roman" panose="02020603050405020304" pitchFamily="18" charset="0"/>
                <a:cs typeface="Times New Roman" panose="02020603050405020304" pitchFamily="18" charset="0"/>
              </a:rPr>
              <a:t>Последнее можно осуществить различными способами</a:t>
            </a:r>
            <a:r>
              <a:rPr lang="ru-RU" sz="1600" dirty="0" smtClean="0">
                <a:latin typeface="Times New Roman" panose="02020603050405020304" pitchFamily="18" charset="0"/>
                <a:cs typeface="Times New Roman" panose="02020603050405020304" pitchFamily="18" charset="0"/>
              </a:rPr>
              <a:t>:</a:t>
            </a:r>
          </a:p>
          <a:p>
            <a:pPr indent="268288"/>
            <a:r>
              <a:rPr lang="ru-RU" sz="1600" dirty="0" smtClean="0">
                <a:latin typeface="Times New Roman" panose="02020603050405020304" pitchFamily="18" charset="0"/>
                <a:cs typeface="Times New Roman" panose="02020603050405020304" pitchFamily="18" charset="0"/>
              </a:rPr>
              <a:t>- на уровне восприятия - переключить внимание на конкретный чувственный опыт (вижу... слышу... чувствую...) с его вербализацией;</a:t>
            </a:r>
          </a:p>
          <a:p>
            <a:pPr indent="268288"/>
            <a:r>
              <a:rPr lang="ru-RU" sz="1600" dirty="0" smtClean="0">
                <a:latin typeface="Times New Roman" panose="02020603050405020304" pitchFamily="18" charset="0"/>
                <a:cs typeface="Times New Roman" panose="02020603050405020304" pitchFamily="18" charset="0"/>
              </a:rPr>
              <a:t>- позитивно переформулировать мысль;</a:t>
            </a:r>
          </a:p>
          <a:p>
            <a:pPr indent="268288"/>
            <a:r>
              <a:rPr lang="ru-RU" sz="1600" dirty="0" smtClean="0">
                <a:latin typeface="Times New Roman" panose="02020603050405020304" pitchFamily="18" charset="0"/>
                <a:cs typeface="Times New Roman" panose="02020603050405020304" pitchFamily="18" charset="0"/>
              </a:rPr>
              <a:t>- логически ее оспорить;</a:t>
            </a:r>
          </a:p>
          <a:p>
            <a:pPr indent="268288"/>
            <a:r>
              <a:rPr lang="ru-RU" sz="1600" dirty="0" smtClean="0">
                <a:latin typeface="Times New Roman" panose="02020603050405020304" pitchFamily="18" charset="0"/>
                <a:cs typeface="Times New Roman" panose="02020603050405020304" pitchFamily="18" charset="0"/>
              </a:rPr>
              <a:t>- трансформировать (в наиболее простом варианте - «стереть») мешающую мысль на образном уровне:</a:t>
            </a:r>
          </a:p>
          <a:p>
            <a:pPr indent="268288"/>
            <a:r>
              <a:rPr lang="ru-RU" sz="1600" dirty="0" smtClean="0">
                <a:latin typeface="Times New Roman" panose="02020603050405020304" pitchFamily="18" charset="0"/>
                <a:cs typeface="Times New Roman" panose="02020603050405020304" pitchFamily="18" charset="0"/>
              </a:rPr>
              <a:t>- визуально - техника «школьная визуализация»: представить эту фразу, написанную мелом на доске, и мысленно стереть ее мокрой тряпкой;</a:t>
            </a:r>
          </a:p>
          <a:p>
            <a:pPr indent="268288"/>
            <a:r>
              <a:rPr lang="ru-RU" sz="1600" dirty="0" smtClean="0">
                <a:latin typeface="Times New Roman" panose="02020603050405020304" pitchFamily="18" charset="0"/>
                <a:cs typeface="Times New Roman" panose="02020603050405020304" pitchFamily="18" charset="0"/>
              </a:rPr>
              <a:t>- аудиально - техника «радиоприемник»: представить эту фразу звучащей в радиоэфире... затем настройка мысленного радиоприемника постепенно меняется... волна, на которой идет прием, как бы «уплывает»... и звук воспринимаемой речи постепенно гаснет и, наконец, полностью теряется на фоне радиошума.</a:t>
            </a:r>
          </a:p>
          <a:p>
            <a:pPr indent="268288"/>
            <a:r>
              <a:rPr lang="ru-RU"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кинестетически</a:t>
            </a:r>
            <a:r>
              <a:rPr lang="ru-RU" sz="1600" dirty="0" smtClean="0">
                <a:latin typeface="Times New Roman" panose="02020603050405020304" pitchFamily="18" charset="0"/>
                <a:cs typeface="Times New Roman" panose="02020603050405020304" pitchFamily="18" charset="0"/>
              </a:rPr>
              <a:t> - устранение дискомфортных ощущений с помощью мышечного расслабления и направленного дыхания.</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09733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TotalTime>
  <Words>1104</Words>
  <Application>Microsoft Office PowerPoint</Application>
  <PresentationFormat>Широкоэкранный</PresentationFormat>
  <Paragraphs>235</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Courier New</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30</cp:revision>
  <cp:lastPrinted>2022-01-18T17:43:36Z</cp:lastPrinted>
  <dcterms:created xsi:type="dcterms:W3CDTF">2022-01-16T09:30:58Z</dcterms:created>
  <dcterms:modified xsi:type="dcterms:W3CDTF">2023-01-07T09:55:54Z</dcterms:modified>
</cp:coreProperties>
</file>